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42"/>
  </p:notesMasterIdLst>
  <p:sldIdLst>
    <p:sldId id="306"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44" r:id="rId40"/>
    <p:sldId id="34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C984"/>
    <a:srgbClr val="E2D4B0"/>
    <a:srgbClr val="CFB87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9" autoAdjust="0"/>
    <p:restoredTop sz="83980" autoAdjust="0"/>
  </p:normalViewPr>
  <p:slideViewPr>
    <p:cSldViewPr snapToGrid="0">
      <p:cViewPr varScale="1">
        <p:scale>
          <a:sx n="100" d="100"/>
          <a:sy n="100" d="100"/>
        </p:scale>
        <p:origin x="56"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Greg%20Russi\AppData\Roaming\Microsoft\Excel\concept%20tests%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Greg%20Russi\AppData\Roaming\Microsoft\Excel\concept%20tests%20(version%201).xlsb"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Greg%20Russi\AppData\Roaming\Microsoft\Excel\concept%20tests%20(version%201).xlsb"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C:\Users\Greg%20Russi\AppData\Roaming\Microsoft\Excel\concept%20tests%20(version%201).xlsb"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Greg%20Russi\AppData\Roaming\Microsoft\Excel\concept%20tests%20(version%201).xlsb"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591868858990067"/>
          <c:y val="6.9414220516777397E-2"/>
          <c:w val="0.77097181504689072"/>
          <c:h val="0.73690656592409831"/>
        </c:manualLayout>
      </c:layout>
      <c:scatterChart>
        <c:scatterStyle val="lineMarker"/>
        <c:varyColors val="0"/>
        <c:ser>
          <c:idx val="0"/>
          <c:order val="0"/>
          <c:spPr>
            <a:ln w="57150">
              <a:solidFill>
                <a:sysClr val="windowText" lastClr="000000"/>
              </a:solidFill>
              <a:prstDash val="solid"/>
            </a:ln>
          </c:spPr>
          <c:marker>
            <c:symbol val="none"/>
          </c:marker>
          <c:xVal>
            <c:numRef>
              <c:f>xy_data!$C$3:$C$29</c:f>
              <c:numCache>
                <c:formatCode>General</c:formatCode>
                <c:ptCount val="27"/>
                <c:pt idx="0">
                  <c:v>0</c:v>
                </c:pt>
                <c:pt idx="1">
                  <c:v>1.2E-2</c:v>
                </c:pt>
                <c:pt idx="2">
                  <c:v>0.02</c:v>
                </c:pt>
                <c:pt idx="3">
                  <c:v>2.5999999999999999E-2</c:v>
                </c:pt>
                <c:pt idx="4">
                  <c:v>3.3000000000000002E-2</c:v>
                </c:pt>
                <c:pt idx="5">
                  <c:v>3.5999999999999997E-2</c:v>
                </c:pt>
                <c:pt idx="6">
                  <c:v>5.2999999999999999E-2</c:v>
                </c:pt>
                <c:pt idx="7">
                  <c:v>7.3999999999999996E-2</c:v>
                </c:pt>
                <c:pt idx="8">
                  <c:v>8.6999999999999994E-2</c:v>
                </c:pt>
                <c:pt idx="9">
                  <c:v>0.108</c:v>
                </c:pt>
                <c:pt idx="10">
                  <c:v>0.129</c:v>
                </c:pt>
                <c:pt idx="11">
                  <c:v>0.16400000000000001</c:v>
                </c:pt>
                <c:pt idx="12">
                  <c:v>0.191</c:v>
                </c:pt>
                <c:pt idx="13">
                  <c:v>0.26800000000000002</c:v>
                </c:pt>
                <c:pt idx="14">
                  <c:v>0.29399999999999998</c:v>
                </c:pt>
                <c:pt idx="15">
                  <c:v>0.35199999999999998</c:v>
                </c:pt>
                <c:pt idx="16">
                  <c:v>0.40200000000000002</c:v>
                </c:pt>
                <c:pt idx="17">
                  <c:v>0.45400000000000001</c:v>
                </c:pt>
                <c:pt idx="18">
                  <c:v>0.502</c:v>
                </c:pt>
                <c:pt idx="19">
                  <c:v>0.56299999999999994</c:v>
                </c:pt>
                <c:pt idx="20">
                  <c:v>0.624</c:v>
                </c:pt>
                <c:pt idx="21">
                  <c:v>0.71699999999999997</c:v>
                </c:pt>
                <c:pt idx="22">
                  <c:v>0.79</c:v>
                </c:pt>
                <c:pt idx="23">
                  <c:v>0.84299999999999997</c:v>
                </c:pt>
                <c:pt idx="24">
                  <c:v>0.85699999999999998</c:v>
                </c:pt>
                <c:pt idx="25">
                  <c:v>0.93799999999999994</c:v>
                </c:pt>
                <c:pt idx="26">
                  <c:v>1</c:v>
                </c:pt>
              </c:numCache>
            </c:numRef>
          </c:xVal>
          <c:yVal>
            <c:numRef>
              <c:f>xy_data!$D$3:$D$29</c:f>
              <c:numCache>
                <c:formatCode>General</c:formatCode>
                <c:ptCount val="27"/>
                <c:pt idx="0">
                  <c:v>0</c:v>
                </c:pt>
                <c:pt idx="1">
                  <c:v>6.8000000000000005E-2</c:v>
                </c:pt>
                <c:pt idx="2">
                  <c:v>0.121</c:v>
                </c:pt>
                <c:pt idx="3">
                  <c:v>0.159</c:v>
                </c:pt>
                <c:pt idx="4">
                  <c:v>0.188</c:v>
                </c:pt>
                <c:pt idx="5">
                  <c:v>0.215</c:v>
                </c:pt>
                <c:pt idx="6">
                  <c:v>0.27500000000000002</c:v>
                </c:pt>
                <c:pt idx="7">
                  <c:v>0.35599999999999998</c:v>
                </c:pt>
                <c:pt idx="8">
                  <c:v>0.39500000000000002</c:v>
                </c:pt>
                <c:pt idx="9">
                  <c:v>0.44</c:v>
                </c:pt>
                <c:pt idx="10">
                  <c:v>0.48799999999999999</c:v>
                </c:pt>
                <c:pt idx="11">
                  <c:v>0.53700000000000003</c:v>
                </c:pt>
                <c:pt idx="12">
                  <c:v>0.57199999999999995</c:v>
                </c:pt>
                <c:pt idx="13">
                  <c:v>0.64800000000000002</c:v>
                </c:pt>
                <c:pt idx="14">
                  <c:v>0.66600000000000004</c:v>
                </c:pt>
                <c:pt idx="15">
                  <c:v>0.70399999999999996</c:v>
                </c:pt>
                <c:pt idx="16">
                  <c:v>0.73399999999999999</c:v>
                </c:pt>
                <c:pt idx="17">
                  <c:v>0.76</c:v>
                </c:pt>
                <c:pt idx="18">
                  <c:v>0.78500000000000003</c:v>
                </c:pt>
                <c:pt idx="19">
                  <c:v>0.81200000000000006</c:v>
                </c:pt>
                <c:pt idx="20">
                  <c:v>0.83499999999999996</c:v>
                </c:pt>
                <c:pt idx="21">
                  <c:v>0.877</c:v>
                </c:pt>
                <c:pt idx="22">
                  <c:v>0.91</c:v>
                </c:pt>
                <c:pt idx="23">
                  <c:v>0.93</c:v>
                </c:pt>
                <c:pt idx="24">
                  <c:v>0.93899999999999995</c:v>
                </c:pt>
                <c:pt idx="25">
                  <c:v>0.97099999999999997</c:v>
                </c:pt>
                <c:pt idx="26">
                  <c:v>1</c:v>
                </c:pt>
              </c:numCache>
            </c:numRef>
          </c:yVal>
          <c:smooth val="0"/>
          <c:extLst>
            <c:ext xmlns:c16="http://schemas.microsoft.com/office/drawing/2014/chart" uri="{C3380CC4-5D6E-409C-BE32-E72D297353CC}">
              <c16:uniqueId val="{00000000-4961-4CC8-919D-0C6D9C94C430}"/>
            </c:ext>
          </c:extLst>
        </c:ser>
        <c:dLbls>
          <c:showLegendKey val="0"/>
          <c:showVal val="0"/>
          <c:showCatName val="0"/>
          <c:showSerName val="0"/>
          <c:showPercent val="0"/>
          <c:showBubbleSize val="0"/>
        </c:dLbls>
        <c:axId val="385469688"/>
        <c:axId val="385460672"/>
      </c:scatterChart>
      <c:valAx>
        <c:axId val="385469688"/>
        <c:scaling>
          <c:orientation val="minMax"/>
          <c:max val="1"/>
        </c:scaling>
        <c:delete val="0"/>
        <c:axPos val="b"/>
        <c:majorGridlines>
          <c:spPr>
            <a:ln w="3175">
              <a:solidFill>
                <a:srgbClr val="000000"/>
              </a:solidFill>
              <a:prstDash val="solid"/>
            </a:ln>
          </c:spPr>
        </c:majorGridlines>
        <c:title>
          <c:tx>
            <c:rich>
              <a:bodyPr/>
              <a:lstStyle/>
              <a:p>
                <a:pPr>
                  <a:defRPr/>
                </a:pPr>
                <a:r>
                  <a:rPr lang="en-US" sz="2400" dirty="0" err="1"/>
                  <a:t>x</a:t>
                </a:r>
                <a:r>
                  <a:rPr lang="en-US" sz="2400" baseline="-25000" dirty="0" err="1"/>
                  <a:t>Methanol</a:t>
                </a:r>
                <a:endParaRPr lang="en-US" sz="2400" baseline="-25000" dirty="0"/>
              </a:p>
            </c:rich>
          </c:tx>
          <c:layout>
            <c:manualLayout>
              <c:xMode val="edge"/>
              <c:yMode val="edge"/>
              <c:x val="0.46535683715344389"/>
              <c:y val="0.89835835548325282"/>
            </c:manualLayout>
          </c:layout>
          <c:overlay val="0"/>
        </c:title>
        <c:numFmt formatCode="General" sourceLinked="1"/>
        <c:majorTickMark val="out"/>
        <c:minorTickMark val="none"/>
        <c:tickLblPos val="nextTo"/>
        <c:spPr>
          <a:ln w="3175">
            <a:solidFill>
              <a:srgbClr val="000000"/>
            </a:solidFill>
            <a:prstDash val="solid"/>
          </a:ln>
        </c:spPr>
        <c:txPr>
          <a:bodyPr rot="0" vert="horz"/>
          <a:lstStyle/>
          <a:p>
            <a:pPr>
              <a:defRPr sz="2000" b="0" i="0" u="none" strike="noStrike" baseline="0">
                <a:solidFill>
                  <a:srgbClr val="000000"/>
                </a:solidFill>
                <a:latin typeface="Arial" panose="020B0604020202020204" pitchFamily="34" charset="0"/>
                <a:ea typeface="Calibri"/>
                <a:cs typeface="Arial" panose="020B0604020202020204" pitchFamily="34" charset="0"/>
              </a:defRPr>
            </a:pPr>
            <a:endParaRPr lang="en-US"/>
          </a:p>
        </c:txPr>
        <c:crossAx val="385460672"/>
        <c:crosses val="autoZero"/>
        <c:crossBetween val="midCat"/>
        <c:majorUnit val="0.2"/>
      </c:valAx>
      <c:valAx>
        <c:axId val="385460672"/>
        <c:scaling>
          <c:orientation val="minMax"/>
          <c:max val="1"/>
          <c:min val="0"/>
        </c:scaling>
        <c:delete val="0"/>
        <c:axPos val="l"/>
        <c:majorGridlines>
          <c:spPr>
            <a:ln w="3175">
              <a:solidFill>
                <a:srgbClr val="000000"/>
              </a:solidFill>
              <a:prstDash val="solid"/>
            </a:ln>
          </c:spPr>
        </c:majorGridlines>
        <c:title>
          <c:tx>
            <c:rich>
              <a:bodyPr rot="-5400000" vert="horz"/>
              <a:lstStyle/>
              <a:p>
                <a:pPr>
                  <a:defRPr sz="2400"/>
                </a:pPr>
                <a:r>
                  <a:rPr lang="en-US" sz="2400"/>
                  <a:t>y</a:t>
                </a:r>
                <a:r>
                  <a:rPr lang="en-US" sz="2400" baseline="-25000"/>
                  <a:t>Methanol</a:t>
                </a:r>
              </a:p>
            </c:rich>
          </c:tx>
          <c:layout>
            <c:manualLayout>
              <c:xMode val="edge"/>
              <c:yMode val="edge"/>
              <c:x val="6.3578894340347077E-3"/>
              <c:y val="0.35671532978463766"/>
            </c:manualLayout>
          </c:layout>
          <c:overlay val="0"/>
        </c:title>
        <c:numFmt formatCode="General" sourceLinked="1"/>
        <c:majorTickMark val="out"/>
        <c:minorTickMark val="none"/>
        <c:tickLblPos val="nextTo"/>
        <c:spPr>
          <a:ln w="3175">
            <a:solidFill>
              <a:srgbClr val="000000"/>
            </a:solidFill>
            <a:prstDash val="solid"/>
          </a:ln>
        </c:spPr>
        <c:txPr>
          <a:bodyPr rot="0" vert="horz"/>
          <a:lstStyle/>
          <a:p>
            <a:pPr>
              <a:defRPr sz="2000" b="0" i="0" u="none" strike="noStrike" baseline="0">
                <a:solidFill>
                  <a:srgbClr val="000000"/>
                </a:solidFill>
                <a:latin typeface="Arial" panose="020B0604020202020204" pitchFamily="34" charset="0"/>
                <a:ea typeface="Arial"/>
                <a:cs typeface="Arial" panose="020B0604020202020204" pitchFamily="34" charset="0"/>
              </a:defRPr>
            </a:pPr>
            <a:endParaRPr lang="en-US"/>
          </a:p>
        </c:txPr>
        <c:crossAx val="385469688"/>
        <c:crosses val="autoZero"/>
        <c:crossBetween val="midCat"/>
        <c:majorUnit val="0.2"/>
      </c:valAx>
      <c:spPr>
        <a:solidFill>
          <a:srgbClr val="FFFFFF"/>
        </a:solidFill>
        <a:ln w="12700">
          <a:solidFill>
            <a:srgbClr val="808080"/>
          </a:solidFill>
          <a:prstDash val="solid"/>
        </a:ln>
      </c:spPr>
    </c:plotArea>
    <c:plotVisOnly val="1"/>
    <c:dispBlanksAs val="gap"/>
    <c:showDLblsOverMax val="0"/>
  </c:chart>
  <c:spPr>
    <a:solidFill>
      <a:srgbClr val="FFFFFF"/>
    </a:solidFill>
    <a:ln w="3175">
      <a:noFill/>
      <a:prstDash val="solid"/>
    </a:ln>
  </c:spPr>
  <c:txPr>
    <a:bodyPr/>
    <a:lstStyle/>
    <a:p>
      <a:pPr>
        <a:defRPr sz="8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723540197556881"/>
          <c:y val="6.9414220516777397E-2"/>
          <c:w val="0.76965507807995881"/>
          <c:h val="0.75072098322014669"/>
        </c:manualLayout>
      </c:layout>
      <c:scatterChart>
        <c:scatterStyle val="lineMarker"/>
        <c:varyColors val="0"/>
        <c:ser>
          <c:idx val="0"/>
          <c:order val="0"/>
          <c:spPr>
            <a:ln w="57150">
              <a:solidFill>
                <a:sysClr val="windowText" lastClr="000000"/>
              </a:solidFill>
              <a:prstDash val="solid"/>
            </a:ln>
          </c:spPr>
          <c:marker>
            <c:symbol val="none"/>
          </c:marker>
          <c:xVal>
            <c:numRef>
              <c:f>xy_data!$C$3:$C$29</c:f>
              <c:numCache>
                <c:formatCode>General</c:formatCode>
                <c:ptCount val="27"/>
                <c:pt idx="0">
                  <c:v>0</c:v>
                </c:pt>
                <c:pt idx="1">
                  <c:v>1.2E-2</c:v>
                </c:pt>
                <c:pt idx="2">
                  <c:v>0.02</c:v>
                </c:pt>
                <c:pt idx="3">
                  <c:v>2.5999999999999999E-2</c:v>
                </c:pt>
                <c:pt idx="4">
                  <c:v>3.3000000000000002E-2</c:v>
                </c:pt>
                <c:pt idx="5">
                  <c:v>3.5999999999999997E-2</c:v>
                </c:pt>
                <c:pt idx="6">
                  <c:v>5.2999999999999999E-2</c:v>
                </c:pt>
                <c:pt idx="7">
                  <c:v>7.3999999999999996E-2</c:v>
                </c:pt>
                <c:pt idx="8">
                  <c:v>8.6999999999999994E-2</c:v>
                </c:pt>
                <c:pt idx="9">
                  <c:v>0.108</c:v>
                </c:pt>
                <c:pt idx="10">
                  <c:v>0.129</c:v>
                </c:pt>
                <c:pt idx="11">
                  <c:v>0.16400000000000001</c:v>
                </c:pt>
                <c:pt idx="12">
                  <c:v>0.191</c:v>
                </c:pt>
                <c:pt idx="13">
                  <c:v>0.26800000000000002</c:v>
                </c:pt>
                <c:pt idx="14">
                  <c:v>0.29399999999999998</c:v>
                </c:pt>
                <c:pt idx="15">
                  <c:v>0.35199999999999998</c:v>
                </c:pt>
                <c:pt idx="16">
                  <c:v>0.40200000000000002</c:v>
                </c:pt>
                <c:pt idx="17">
                  <c:v>0.45400000000000001</c:v>
                </c:pt>
                <c:pt idx="18">
                  <c:v>0.502</c:v>
                </c:pt>
                <c:pt idx="19">
                  <c:v>0.56299999999999994</c:v>
                </c:pt>
                <c:pt idx="20">
                  <c:v>0.624</c:v>
                </c:pt>
                <c:pt idx="21">
                  <c:v>0.71699999999999997</c:v>
                </c:pt>
                <c:pt idx="22">
                  <c:v>0.79</c:v>
                </c:pt>
                <c:pt idx="23">
                  <c:v>0.84299999999999997</c:v>
                </c:pt>
                <c:pt idx="24">
                  <c:v>0.85699999999999998</c:v>
                </c:pt>
                <c:pt idx="25">
                  <c:v>0.93799999999999994</c:v>
                </c:pt>
                <c:pt idx="26">
                  <c:v>1</c:v>
                </c:pt>
              </c:numCache>
            </c:numRef>
          </c:xVal>
          <c:yVal>
            <c:numRef>
              <c:f>xy_data!$D$3:$D$29</c:f>
              <c:numCache>
                <c:formatCode>General</c:formatCode>
                <c:ptCount val="27"/>
                <c:pt idx="0">
                  <c:v>0</c:v>
                </c:pt>
                <c:pt idx="1">
                  <c:v>6.8000000000000005E-2</c:v>
                </c:pt>
                <c:pt idx="2">
                  <c:v>0.121</c:v>
                </c:pt>
                <c:pt idx="3">
                  <c:v>0.159</c:v>
                </c:pt>
                <c:pt idx="4">
                  <c:v>0.188</c:v>
                </c:pt>
                <c:pt idx="5">
                  <c:v>0.215</c:v>
                </c:pt>
                <c:pt idx="6">
                  <c:v>0.27500000000000002</c:v>
                </c:pt>
                <c:pt idx="7">
                  <c:v>0.35599999999999998</c:v>
                </c:pt>
                <c:pt idx="8">
                  <c:v>0.39500000000000002</c:v>
                </c:pt>
                <c:pt idx="9">
                  <c:v>0.44</c:v>
                </c:pt>
                <c:pt idx="10">
                  <c:v>0.48799999999999999</c:v>
                </c:pt>
                <c:pt idx="11">
                  <c:v>0.53700000000000003</c:v>
                </c:pt>
                <c:pt idx="12">
                  <c:v>0.57199999999999995</c:v>
                </c:pt>
                <c:pt idx="13">
                  <c:v>0.64800000000000002</c:v>
                </c:pt>
                <c:pt idx="14">
                  <c:v>0.66600000000000004</c:v>
                </c:pt>
                <c:pt idx="15">
                  <c:v>0.70399999999999996</c:v>
                </c:pt>
                <c:pt idx="16">
                  <c:v>0.73399999999999999</c:v>
                </c:pt>
                <c:pt idx="17">
                  <c:v>0.76</c:v>
                </c:pt>
                <c:pt idx="18">
                  <c:v>0.78500000000000003</c:v>
                </c:pt>
                <c:pt idx="19">
                  <c:v>0.81200000000000006</c:v>
                </c:pt>
                <c:pt idx="20">
                  <c:v>0.83499999999999996</c:v>
                </c:pt>
                <c:pt idx="21">
                  <c:v>0.877</c:v>
                </c:pt>
                <c:pt idx="22">
                  <c:v>0.91</c:v>
                </c:pt>
                <c:pt idx="23">
                  <c:v>0.93</c:v>
                </c:pt>
                <c:pt idx="24">
                  <c:v>0.93899999999999995</c:v>
                </c:pt>
                <c:pt idx="25">
                  <c:v>0.97099999999999997</c:v>
                </c:pt>
                <c:pt idx="26">
                  <c:v>1</c:v>
                </c:pt>
              </c:numCache>
            </c:numRef>
          </c:yVal>
          <c:smooth val="0"/>
          <c:extLst>
            <c:ext xmlns:c16="http://schemas.microsoft.com/office/drawing/2014/chart" uri="{C3380CC4-5D6E-409C-BE32-E72D297353CC}">
              <c16:uniqueId val="{00000000-756B-42FB-A6E9-A18ABD1DC2EC}"/>
            </c:ext>
          </c:extLst>
        </c:ser>
        <c:dLbls>
          <c:showLegendKey val="0"/>
          <c:showVal val="0"/>
          <c:showCatName val="0"/>
          <c:showSerName val="0"/>
          <c:showPercent val="0"/>
          <c:showBubbleSize val="0"/>
        </c:dLbls>
        <c:axId val="385461064"/>
        <c:axId val="385465376"/>
      </c:scatterChart>
      <c:valAx>
        <c:axId val="385461064"/>
        <c:scaling>
          <c:orientation val="minMax"/>
          <c:max val="1"/>
        </c:scaling>
        <c:delete val="0"/>
        <c:axPos val="b"/>
        <c:majorGridlines>
          <c:spPr>
            <a:ln w="3175">
              <a:solidFill>
                <a:srgbClr val="000000"/>
              </a:solidFill>
              <a:prstDash val="solid"/>
            </a:ln>
          </c:spPr>
        </c:majorGridlines>
        <c:title>
          <c:tx>
            <c:rich>
              <a:bodyPr/>
              <a:lstStyle/>
              <a:p>
                <a:pPr>
                  <a:defRPr/>
                </a:pPr>
                <a:r>
                  <a:rPr lang="en-US" sz="2400" b="0" i="0" baseline="0">
                    <a:effectLst/>
                  </a:rPr>
                  <a:t>x</a:t>
                </a:r>
                <a:r>
                  <a:rPr lang="en-US" sz="2400" b="0" i="0" baseline="-25000">
                    <a:effectLst/>
                  </a:rPr>
                  <a:t>Methanol</a:t>
                </a:r>
                <a:endParaRPr lang="en-US" sz="1000">
                  <a:effectLst/>
                </a:endParaRPr>
              </a:p>
            </c:rich>
          </c:tx>
          <c:layout>
            <c:manualLayout>
              <c:xMode val="edge"/>
              <c:yMode val="edge"/>
              <c:x val="0.48091184097779122"/>
              <c:y val="0.90327568223966848"/>
            </c:manualLayout>
          </c:layout>
          <c:overlay val="0"/>
        </c:title>
        <c:numFmt formatCode="General" sourceLinked="1"/>
        <c:majorTickMark val="out"/>
        <c:minorTickMark val="none"/>
        <c:tickLblPos val="nextTo"/>
        <c:spPr>
          <a:ln w="3175">
            <a:solidFill>
              <a:srgbClr val="000000"/>
            </a:solidFill>
            <a:prstDash val="solid"/>
          </a:ln>
        </c:spPr>
        <c:txPr>
          <a:bodyPr rot="0" vert="horz"/>
          <a:lstStyle/>
          <a:p>
            <a:pPr>
              <a:defRPr sz="2000" b="0" i="0" u="none" strike="noStrike" baseline="0">
                <a:solidFill>
                  <a:srgbClr val="000000"/>
                </a:solidFill>
                <a:latin typeface="Arial" panose="020B0604020202020204" pitchFamily="34" charset="0"/>
                <a:ea typeface="Calibri"/>
                <a:cs typeface="Arial" panose="020B0604020202020204" pitchFamily="34" charset="0"/>
              </a:defRPr>
            </a:pPr>
            <a:endParaRPr lang="en-US"/>
          </a:p>
        </c:txPr>
        <c:crossAx val="385465376"/>
        <c:crosses val="autoZero"/>
        <c:crossBetween val="midCat"/>
        <c:majorUnit val="0.2"/>
      </c:valAx>
      <c:valAx>
        <c:axId val="385465376"/>
        <c:scaling>
          <c:orientation val="minMax"/>
          <c:max val="1"/>
          <c:min val="0"/>
        </c:scaling>
        <c:delete val="0"/>
        <c:axPos val="l"/>
        <c:majorGridlines>
          <c:spPr>
            <a:ln w="3175">
              <a:solidFill>
                <a:srgbClr val="000000"/>
              </a:solidFill>
              <a:prstDash val="solid"/>
            </a:ln>
          </c:spPr>
        </c:majorGridlines>
        <c:title>
          <c:tx>
            <c:rich>
              <a:bodyPr rot="-5400000" vert="horz"/>
              <a:lstStyle/>
              <a:p>
                <a:pPr>
                  <a:defRPr sz="2400"/>
                </a:pPr>
                <a:r>
                  <a:rPr lang="en-US" sz="2400" b="0" i="0" baseline="0">
                    <a:effectLst/>
                  </a:rPr>
                  <a:t>y</a:t>
                </a:r>
                <a:r>
                  <a:rPr lang="en-US" sz="2400" b="0" i="0" baseline="-25000">
                    <a:effectLst/>
                  </a:rPr>
                  <a:t>Methanol</a:t>
                </a:r>
                <a:endParaRPr lang="en-US" sz="2400">
                  <a:effectLst/>
                </a:endParaRPr>
              </a:p>
            </c:rich>
          </c:tx>
          <c:layout>
            <c:manualLayout>
              <c:xMode val="edge"/>
              <c:yMode val="edge"/>
              <c:x val="1.7955262945688061E-4"/>
              <c:y val="0.36205139911485901"/>
            </c:manualLayout>
          </c:layout>
          <c:overlay val="0"/>
        </c:title>
        <c:numFmt formatCode="General" sourceLinked="1"/>
        <c:majorTickMark val="out"/>
        <c:minorTickMark val="none"/>
        <c:tickLblPos val="nextTo"/>
        <c:spPr>
          <a:ln w="3175">
            <a:solidFill>
              <a:srgbClr val="000000"/>
            </a:solidFill>
            <a:prstDash val="solid"/>
          </a:ln>
        </c:spPr>
        <c:txPr>
          <a:bodyPr rot="0" vert="horz"/>
          <a:lstStyle/>
          <a:p>
            <a:pPr>
              <a:defRPr sz="2000" b="0" i="0" u="none" strike="noStrike" baseline="0">
                <a:solidFill>
                  <a:srgbClr val="000000"/>
                </a:solidFill>
                <a:latin typeface="Arial" panose="020B0604020202020204" pitchFamily="34" charset="0"/>
                <a:ea typeface="Arial"/>
                <a:cs typeface="Arial" panose="020B0604020202020204" pitchFamily="34" charset="0"/>
              </a:defRPr>
            </a:pPr>
            <a:endParaRPr lang="en-US"/>
          </a:p>
        </c:txPr>
        <c:crossAx val="385461064"/>
        <c:crosses val="autoZero"/>
        <c:crossBetween val="midCat"/>
        <c:majorUnit val="0.2"/>
      </c:valAx>
      <c:spPr>
        <a:solidFill>
          <a:srgbClr val="FFFFFF"/>
        </a:solidFill>
        <a:ln w="12700">
          <a:solidFill>
            <a:srgbClr val="808080"/>
          </a:solidFill>
          <a:prstDash val="solid"/>
        </a:ln>
      </c:spPr>
    </c:plotArea>
    <c:plotVisOnly val="1"/>
    <c:dispBlanksAs val="gap"/>
    <c:showDLblsOverMax val="0"/>
  </c:chart>
  <c:spPr>
    <a:noFill/>
    <a:ln w="3175">
      <a:noFill/>
      <a:prstDash val="solid"/>
    </a:ln>
  </c:spPr>
  <c:txPr>
    <a:bodyPr/>
    <a:lstStyle/>
    <a:p>
      <a:pPr>
        <a:defRPr sz="8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10490091512474"/>
          <c:y val="4.6575519645867668E-2"/>
          <c:w val="0.82449759405074363"/>
          <c:h val="0.77473073739098919"/>
        </c:manualLayout>
      </c:layout>
      <c:scatterChart>
        <c:scatterStyle val="smoothMarker"/>
        <c:varyColors val="0"/>
        <c:ser>
          <c:idx val="0"/>
          <c:order val="0"/>
          <c:spPr>
            <a:ln w="22225" cap="rnd">
              <a:solidFill>
                <a:schemeClr val="accent4"/>
              </a:solidFill>
              <a:round/>
            </a:ln>
            <a:effectLst/>
          </c:spPr>
          <c:marker>
            <c:symbol val="none"/>
          </c:marker>
          <c:xVal>
            <c:numRef>
              <c:f>Sheet1!$B$3:$B$13</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Sheet1!$C$3:$C$13</c:f>
              <c:numCache>
                <c:formatCode>General</c:formatCode>
                <c:ptCount val="11"/>
                <c:pt idx="0">
                  <c:v>0</c:v>
                </c:pt>
                <c:pt idx="1">
                  <c:v>0.42</c:v>
                </c:pt>
                <c:pt idx="2">
                  <c:v>0.57999999999999996</c:v>
                </c:pt>
                <c:pt idx="3">
                  <c:v>0.66</c:v>
                </c:pt>
                <c:pt idx="4">
                  <c:v>0.73</c:v>
                </c:pt>
                <c:pt idx="5">
                  <c:v>0.78</c:v>
                </c:pt>
                <c:pt idx="6">
                  <c:v>0.83</c:v>
                </c:pt>
                <c:pt idx="7">
                  <c:v>0.88</c:v>
                </c:pt>
                <c:pt idx="8">
                  <c:v>0.92</c:v>
                </c:pt>
                <c:pt idx="9">
                  <c:v>0.96</c:v>
                </c:pt>
                <c:pt idx="10">
                  <c:v>1</c:v>
                </c:pt>
              </c:numCache>
            </c:numRef>
          </c:yVal>
          <c:smooth val="1"/>
          <c:extLst>
            <c:ext xmlns:c16="http://schemas.microsoft.com/office/drawing/2014/chart" uri="{C3380CC4-5D6E-409C-BE32-E72D297353CC}">
              <c16:uniqueId val="{00000000-8EEA-439C-B2D9-4BF0CA998960}"/>
            </c:ext>
          </c:extLst>
        </c:ser>
        <c:ser>
          <c:idx val="1"/>
          <c:order val="1"/>
          <c:spPr>
            <a:ln w="22225" cap="rnd">
              <a:solidFill>
                <a:schemeClr val="accent1">
                  <a:lumMod val="75000"/>
                </a:schemeClr>
              </a:solidFill>
              <a:round/>
            </a:ln>
            <a:effectLst/>
          </c:spPr>
          <c:marker>
            <c:symbol val="none"/>
          </c:marker>
          <c:xVal>
            <c:numRef>
              <c:f>Sheet1!$E$6:$E$7</c:f>
              <c:numCache>
                <c:formatCode>General</c:formatCode>
                <c:ptCount val="2"/>
                <c:pt idx="0">
                  <c:v>0.92</c:v>
                </c:pt>
                <c:pt idx="1">
                  <c:v>0</c:v>
                </c:pt>
              </c:numCache>
            </c:numRef>
          </c:xVal>
          <c:yVal>
            <c:numRef>
              <c:f>Sheet1!$F$6:$F$7</c:f>
              <c:numCache>
                <c:formatCode>General</c:formatCode>
                <c:ptCount val="2"/>
                <c:pt idx="0">
                  <c:v>0.92</c:v>
                </c:pt>
                <c:pt idx="1">
                  <c:v>0.52</c:v>
                </c:pt>
              </c:numCache>
            </c:numRef>
          </c:yVal>
          <c:smooth val="1"/>
          <c:extLst>
            <c:ext xmlns:c16="http://schemas.microsoft.com/office/drawing/2014/chart" uri="{C3380CC4-5D6E-409C-BE32-E72D297353CC}">
              <c16:uniqueId val="{00000001-8EEA-439C-B2D9-4BF0CA998960}"/>
            </c:ext>
          </c:extLst>
        </c:ser>
        <c:ser>
          <c:idx val="2"/>
          <c:order val="2"/>
          <c:spPr>
            <a:ln w="22225" cap="rnd">
              <a:solidFill>
                <a:schemeClr val="accent2">
                  <a:lumMod val="75000"/>
                </a:schemeClr>
              </a:solidFill>
              <a:round/>
            </a:ln>
            <a:effectLst/>
          </c:spPr>
          <c:marker>
            <c:symbol val="none"/>
          </c:marker>
          <c:xVal>
            <c:numRef>
              <c:f>Sheet1!$E$9:$E$10</c:f>
              <c:numCache>
                <c:formatCode>General</c:formatCode>
                <c:ptCount val="2"/>
                <c:pt idx="0">
                  <c:v>0.04</c:v>
                </c:pt>
                <c:pt idx="1">
                  <c:v>0.4</c:v>
                </c:pt>
              </c:numCache>
            </c:numRef>
          </c:xVal>
          <c:yVal>
            <c:numRef>
              <c:f>Sheet1!$F$9:$F$10</c:f>
              <c:numCache>
                <c:formatCode>General</c:formatCode>
                <c:ptCount val="2"/>
                <c:pt idx="0">
                  <c:v>0.04</c:v>
                </c:pt>
                <c:pt idx="1">
                  <c:v>0.73</c:v>
                </c:pt>
              </c:numCache>
            </c:numRef>
          </c:yVal>
          <c:smooth val="1"/>
          <c:extLst>
            <c:ext xmlns:c16="http://schemas.microsoft.com/office/drawing/2014/chart" uri="{C3380CC4-5D6E-409C-BE32-E72D297353CC}">
              <c16:uniqueId val="{00000002-8EEA-439C-B2D9-4BF0CA998960}"/>
            </c:ext>
          </c:extLst>
        </c:ser>
        <c:ser>
          <c:idx val="3"/>
          <c:order val="3"/>
          <c:tx>
            <c:strRef>
              <c:f>Sheet1!$E$3:$E$4</c:f>
              <c:strCache>
                <c:ptCount val="1"/>
                <c:pt idx="0">
                  <c:v>0 1</c:v>
                </c:pt>
              </c:strCache>
            </c:strRef>
          </c:tx>
          <c:spPr>
            <a:ln w="22225" cap="rnd">
              <a:solidFill>
                <a:schemeClr val="tx1"/>
              </a:solidFill>
              <a:round/>
            </a:ln>
            <a:effectLst/>
          </c:spPr>
          <c:marker>
            <c:symbol val="none"/>
          </c:marker>
          <c:xVal>
            <c:numRef>
              <c:f>Sheet1!$E$3:$E$4</c:f>
              <c:numCache>
                <c:formatCode>General</c:formatCode>
                <c:ptCount val="2"/>
                <c:pt idx="0">
                  <c:v>0</c:v>
                </c:pt>
                <c:pt idx="1">
                  <c:v>1</c:v>
                </c:pt>
              </c:numCache>
            </c:numRef>
          </c:xVal>
          <c:yVal>
            <c:numRef>
              <c:f>Sheet1!$F$3:$F$4</c:f>
              <c:numCache>
                <c:formatCode>General</c:formatCode>
                <c:ptCount val="2"/>
                <c:pt idx="0">
                  <c:v>0</c:v>
                </c:pt>
                <c:pt idx="1">
                  <c:v>1</c:v>
                </c:pt>
              </c:numCache>
            </c:numRef>
          </c:yVal>
          <c:smooth val="1"/>
          <c:extLst>
            <c:ext xmlns:c16="http://schemas.microsoft.com/office/drawing/2014/chart" uri="{C3380CC4-5D6E-409C-BE32-E72D297353CC}">
              <c16:uniqueId val="{00000003-8EEA-439C-B2D9-4BF0CA998960}"/>
            </c:ext>
          </c:extLst>
        </c:ser>
        <c:ser>
          <c:idx val="4"/>
          <c:order val="4"/>
          <c:spPr>
            <a:ln w="22225" cap="rnd">
              <a:solidFill>
                <a:srgbClr val="002060"/>
              </a:solidFill>
              <a:round/>
            </a:ln>
            <a:effectLst/>
          </c:spPr>
          <c:marker>
            <c:symbol val="none"/>
          </c:marker>
          <c:xVal>
            <c:numRef>
              <c:f>Sheet1!$E$13:$E$14</c:f>
              <c:numCache>
                <c:formatCode>General</c:formatCode>
                <c:ptCount val="2"/>
                <c:pt idx="0">
                  <c:v>0.8</c:v>
                </c:pt>
                <c:pt idx="1">
                  <c:v>0.8</c:v>
                </c:pt>
              </c:numCache>
            </c:numRef>
          </c:xVal>
          <c:yVal>
            <c:numRef>
              <c:f>Sheet1!$F$13:$F$14</c:f>
              <c:numCache>
                <c:formatCode>General</c:formatCode>
                <c:ptCount val="2"/>
                <c:pt idx="0">
                  <c:v>0.92</c:v>
                </c:pt>
                <c:pt idx="1">
                  <c:v>0.86782608695652175</c:v>
                </c:pt>
              </c:numCache>
            </c:numRef>
          </c:yVal>
          <c:smooth val="1"/>
          <c:extLst>
            <c:ext xmlns:c16="http://schemas.microsoft.com/office/drawing/2014/chart" uri="{C3380CC4-5D6E-409C-BE32-E72D297353CC}">
              <c16:uniqueId val="{00000004-8EEA-439C-B2D9-4BF0CA998960}"/>
            </c:ext>
          </c:extLst>
        </c:ser>
        <c:ser>
          <c:idx val="5"/>
          <c:order val="5"/>
          <c:spPr>
            <a:ln w="22225" cap="rnd">
              <a:solidFill>
                <a:srgbClr val="002060"/>
              </a:solidFill>
              <a:round/>
            </a:ln>
            <a:effectLst/>
          </c:spPr>
          <c:marker>
            <c:symbol val="none"/>
          </c:marker>
          <c:xVal>
            <c:numRef>
              <c:f>Sheet1!$E$14:$E$15</c:f>
              <c:numCache>
                <c:formatCode>General</c:formatCode>
                <c:ptCount val="2"/>
                <c:pt idx="0">
                  <c:v>0.8</c:v>
                </c:pt>
                <c:pt idx="1">
                  <c:v>0.68</c:v>
                </c:pt>
              </c:numCache>
            </c:numRef>
          </c:xVal>
          <c:yVal>
            <c:numRef>
              <c:f>Sheet1!$F$14:$F$15</c:f>
              <c:numCache>
                <c:formatCode>General</c:formatCode>
                <c:ptCount val="2"/>
                <c:pt idx="0">
                  <c:v>0.86782608695652175</c:v>
                </c:pt>
                <c:pt idx="1">
                  <c:v>0.86782608695652175</c:v>
                </c:pt>
              </c:numCache>
            </c:numRef>
          </c:yVal>
          <c:smooth val="1"/>
          <c:extLst>
            <c:ext xmlns:c16="http://schemas.microsoft.com/office/drawing/2014/chart" uri="{C3380CC4-5D6E-409C-BE32-E72D297353CC}">
              <c16:uniqueId val="{00000005-8EEA-439C-B2D9-4BF0CA998960}"/>
            </c:ext>
          </c:extLst>
        </c:ser>
        <c:ser>
          <c:idx val="6"/>
          <c:order val="6"/>
          <c:spPr>
            <a:ln w="22225" cap="rnd">
              <a:solidFill>
                <a:srgbClr val="002060"/>
              </a:solidFill>
              <a:round/>
            </a:ln>
            <a:effectLst/>
          </c:spPr>
          <c:marker>
            <c:symbol val="none"/>
          </c:marker>
          <c:xVal>
            <c:numRef>
              <c:f>Sheet1!$E$12:$E$13</c:f>
              <c:numCache>
                <c:formatCode>General</c:formatCode>
                <c:ptCount val="2"/>
                <c:pt idx="0">
                  <c:v>0.92</c:v>
                </c:pt>
                <c:pt idx="1">
                  <c:v>0.8</c:v>
                </c:pt>
              </c:numCache>
            </c:numRef>
          </c:xVal>
          <c:yVal>
            <c:numRef>
              <c:f>Sheet1!$F$12:$F$13</c:f>
              <c:numCache>
                <c:formatCode>General</c:formatCode>
                <c:ptCount val="2"/>
                <c:pt idx="0">
                  <c:v>0.92</c:v>
                </c:pt>
                <c:pt idx="1">
                  <c:v>0.92</c:v>
                </c:pt>
              </c:numCache>
            </c:numRef>
          </c:yVal>
          <c:smooth val="1"/>
          <c:extLst>
            <c:ext xmlns:c16="http://schemas.microsoft.com/office/drawing/2014/chart" uri="{C3380CC4-5D6E-409C-BE32-E72D297353CC}">
              <c16:uniqueId val="{00000006-8EEA-439C-B2D9-4BF0CA998960}"/>
            </c:ext>
          </c:extLst>
        </c:ser>
        <c:ser>
          <c:idx val="7"/>
          <c:order val="7"/>
          <c:spPr>
            <a:ln w="22225" cap="rnd">
              <a:solidFill>
                <a:schemeClr val="accent2">
                  <a:lumMod val="60000"/>
                </a:schemeClr>
              </a:solidFill>
              <a:round/>
            </a:ln>
            <a:effectLst/>
          </c:spPr>
          <c:marker>
            <c:symbol val="none"/>
          </c:marker>
          <c:xVal>
            <c:numRef>
              <c:f>Sheet1!$E$15:$E$16</c:f>
              <c:numCache>
                <c:formatCode>General</c:formatCode>
                <c:ptCount val="2"/>
                <c:pt idx="0">
                  <c:v>0.68</c:v>
                </c:pt>
                <c:pt idx="1">
                  <c:v>0.68</c:v>
                </c:pt>
              </c:numCache>
            </c:numRef>
          </c:xVal>
          <c:yVal>
            <c:numRef>
              <c:f>Sheet1!$F$15:$F$16</c:f>
              <c:numCache>
                <c:formatCode>General</c:formatCode>
                <c:ptCount val="2"/>
                <c:pt idx="0">
                  <c:v>0.86782608695652175</c:v>
                </c:pt>
                <c:pt idx="1">
                  <c:v>0.81565217391304357</c:v>
                </c:pt>
              </c:numCache>
            </c:numRef>
          </c:yVal>
          <c:smooth val="1"/>
          <c:extLst>
            <c:ext xmlns:c16="http://schemas.microsoft.com/office/drawing/2014/chart" uri="{C3380CC4-5D6E-409C-BE32-E72D297353CC}">
              <c16:uniqueId val="{00000007-8EEA-439C-B2D9-4BF0CA998960}"/>
            </c:ext>
          </c:extLst>
        </c:ser>
        <c:ser>
          <c:idx val="8"/>
          <c:order val="8"/>
          <c:spPr>
            <a:ln w="22225" cap="rnd">
              <a:solidFill>
                <a:schemeClr val="accent3">
                  <a:lumMod val="60000"/>
                </a:schemeClr>
              </a:solidFill>
              <a:round/>
            </a:ln>
            <a:effectLst/>
          </c:spPr>
          <c:marker>
            <c:symbol val="none"/>
          </c:marker>
          <c:xVal>
            <c:numRef>
              <c:f>Sheet1!$E$16:$E$17</c:f>
              <c:numCache>
                <c:formatCode>General</c:formatCode>
                <c:ptCount val="2"/>
                <c:pt idx="0">
                  <c:v>0.68</c:v>
                </c:pt>
                <c:pt idx="1">
                  <c:v>0.56999999999999995</c:v>
                </c:pt>
              </c:numCache>
            </c:numRef>
          </c:xVal>
          <c:yVal>
            <c:numRef>
              <c:f>Sheet1!$F$16:$F$17</c:f>
              <c:numCache>
                <c:formatCode>General</c:formatCode>
                <c:ptCount val="2"/>
                <c:pt idx="0">
                  <c:v>0.81565217391304357</c:v>
                </c:pt>
                <c:pt idx="1">
                  <c:v>0.81565217391304357</c:v>
                </c:pt>
              </c:numCache>
            </c:numRef>
          </c:yVal>
          <c:smooth val="1"/>
          <c:extLst>
            <c:ext xmlns:c16="http://schemas.microsoft.com/office/drawing/2014/chart" uri="{C3380CC4-5D6E-409C-BE32-E72D297353CC}">
              <c16:uniqueId val="{00000008-8EEA-439C-B2D9-4BF0CA998960}"/>
            </c:ext>
          </c:extLst>
        </c:ser>
        <c:ser>
          <c:idx val="9"/>
          <c:order val="9"/>
          <c:spPr>
            <a:ln w="22225" cap="rnd">
              <a:solidFill>
                <a:schemeClr val="accent4">
                  <a:lumMod val="60000"/>
                </a:schemeClr>
              </a:solidFill>
              <a:round/>
            </a:ln>
            <a:effectLst/>
          </c:spPr>
          <c:marker>
            <c:symbol val="none"/>
          </c:marker>
          <c:xVal>
            <c:numRef>
              <c:f>Sheet1!$E$17:$E$18</c:f>
              <c:numCache>
                <c:formatCode>General</c:formatCode>
                <c:ptCount val="2"/>
                <c:pt idx="0">
                  <c:v>0.56999999999999995</c:v>
                </c:pt>
                <c:pt idx="1">
                  <c:v>0.56999999999999995</c:v>
                </c:pt>
              </c:numCache>
            </c:numRef>
          </c:xVal>
          <c:yVal>
            <c:numRef>
              <c:f>Sheet1!$F$17:$F$18</c:f>
              <c:numCache>
                <c:formatCode>General</c:formatCode>
                <c:ptCount val="2"/>
                <c:pt idx="0">
                  <c:v>0.81565217391304357</c:v>
                </c:pt>
                <c:pt idx="1">
                  <c:v>0.76782608695652177</c:v>
                </c:pt>
              </c:numCache>
            </c:numRef>
          </c:yVal>
          <c:smooth val="1"/>
          <c:extLst>
            <c:ext xmlns:c16="http://schemas.microsoft.com/office/drawing/2014/chart" uri="{C3380CC4-5D6E-409C-BE32-E72D297353CC}">
              <c16:uniqueId val="{00000009-8EEA-439C-B2D9-4BF0CA998960}"/>
            </c:ext>
          </c:extLst>
        </c:ser>
        <c:ser>
          <c:idx val="10"/>
          <c:order val="10"/>
          <c:spPr>
            <a:ln w="22225" cap="rnd">
              <a:solidFill>
                <a:srgbClr val="002060"/>
              </a:solidFill>
              <a:round/>
            </a:ln>
            <a:effectLst/>
          </c:spPr>
          <c:marker>
            <c:symbol val="none"/>
          </c:marker>
          <c:xVal>
            <c:numRef>
              <c:f>Sheet1!$E$18:$E$19</c:f>
              <c:numCache>
                <c:formatCode>General</c:formatCode>
                <c:ptCount val="2"/>
                <c:pt idx="0">
                  <c:v>0.56999999999999995</c:v>
                </c:pt>
                <c:pt idx="1">
                  <c:v>0.48</c:v>
                </c:pt>
              </c:numCache>
            </c:numRef>
          </c:xVal>
          <c:yVal>
            <c:numRef>
              <c:f>Sheet1!$F$18:$F$19</c:f>
              <c:numCache>
                <c:formatCode>General</c:formatCode>
                <c:ptCount val="2"/>
                <c:pt idx="0">
                  <c:v>0.76782608695652177</c:v>
                </c:pt>
                <c:pt idx="1">
                  <c:v>0.76782608695652177</c:v>
                </c:pt>
              </c:numCache>
            </c:numRef>
          </c:yVal>
          <c:smooth val="1"/>
          <c:extLst>
            <c:ext xmlns:c16="http://schemas.microsoft.com/office/drawing/2014/chart" uri="{C3380CC4-5D6E-409C-BE32-E72D297353CC}">
              <c16:uniqueId val="{0000000A-8EEA-439C-B2D9-4BF0CA998960}"/>
            </c:ext>
          </c:extLst>
        </c:ser>
        <c:ser>
          <c:idx val="11"/>
          <c:order val="11"/>
          <c:spPr>
            <a:ln w="22225" cap="rnd">
              <a:solidFill>
                <a:srgbClr val="002060"/>
              </a:solidFill>
              <a:round/>
            </a:ln>
            <a:effectLst/>
          </c:spPr>
          <c:marker>
            <c:symbol val="none"/>
          </c:marker>
          <c:xVal>
            <c:numRef>
              <c:f>Sheet1!$E$19:$E$20</c:f>
              <c:numCache>
                <c:formatCode>General</c:formatCode>
                <c:ptCount val="2"/>
                <c:pt idx="0">
                  <c:v>0.48</c:v>
                </c:pt>
                <c:pt idx="1">
                  <c:v>0.48</c:v>
                </c:pt>
              </c:numCache>
            </c:numRef>
          </c:xVal>
          <c:yVal>
            <c:numRef>
              <c:f>Sheet1!$F$19:$F$20</c:f>
              <c:numCache>
                <c:formatCode>General</c:formatCode>
                <c:ptCount val="2"/>
                <c:pt idx="0">
                  <c:v>0.76782608695652177</c:v>
                </c:pt>
                <c:pt idx="1">
                  <c:v>0.72869565217391308</c:v>
                </c:pt>
              </c:numCache>
            </c:numRef>
          </c:yVal>
          <c:smooth val="1"/>
          <c:extLst>
            <c:ext xmlns:c16="http://schemas.microsoft.com/office/drawing/2014/chart" uri="{C3380CC4-5D6E-409C-BE32-E72D297353CC}">
              <c16:uniqueId val="{0000000B-8EEA-439C-B2D9-4BF0CA998960}"/>
            </c:ext>
          </c:extLst>
        </c:ser>
        <c:ser>
          <c:idx val="12"/>
          <c:order val="12"/>
          <c:spPr>
            <a:ln w="22225" cap="rnd">
              <a:solidFill>
                <a:srgbClr val="002060"/>
              </a:solidFill>
              <a:round/>
            </a:ln>
            <a:effectLst/>
          </c:spPr>
          <c:marker>
            <c:symbol val="none"/>
          </c:marker>
          <c:xVal>
            <c:numRef>
              <c:f>Sheet1!$E$20:$E$21</c:f>
              <c:numCache>
                <c:formatCode>General</c:formatCode>
                <c:ptCount val="2"/>
                <c:pt idx="0">
                  <c:v>0.48</c:v>
                </c:pt>
                <c:pt idx="1">
                  <c:v>0.4</c:v>
                </c:pt>
              </c:numCache>
            </c:numRef>
          </c:xVal>
          <c:yVal>
            <c:numRef>
              <c:f>Sheet1!$F$20:$F$21</c:f>
              <c:numCache>
                <c:formatCode>General</c:formatCode>
                <c:ptCount val="2"/>
                <c:pt idx="0">
                  <c:v>0.72869565217391308</c:v>
                </c:pt>
                <c:pt idx="1">
                  <c:v>0.72869565217391308</c:v>
                </c:pt>
              </c:numCache>
            </c:numRef>
          </c:yVal>
          <c:smooth val="1"/>
          <c:extLst>
            <c:ext xmlns:c16="http://schemas.microsoft.com/office/drawing/2014/chart" uri="{C3380CC4-5D6E-409C-BE32-E72D297353CC}">
              <c16:uniqueId val="{0000000C-8EEA-439C-B2D9-4BF0CA998960}"/>
            </c:ext>
          </c:extLst>
        </c:ser>
        <c:ser>
          <c:idx val="13"/>
          <c:order val="13"/>
          <c:spPr>
            <a:ln w="22225" cap="rnd">
              <a:solidFill>
                <a:srgbClr val="002060"/>
              </a:solidFill>
              <a:round/>
            </a:ln>
            <a:effectLst/>
          </c:spPr>
          <c:marker>
            <c:symbol val="none"/>
          </c:marker>
          <c:xVal>
            <c:numRef>
              <c:f>Sheet1!$E$21:$E$22</c:f>
              <c:numCache>
                <c:formatCode>General</c:formatCode>
                <c:ptCount val="2"/>
                <c:pt idx="0">
                  <c:v>0.4</c:v>
                </c:pt>
                <c:pt idx="1">
                  <c:v>0.4</c:v>
                </c:pt>
              </c:numCache>
            </c:numRef>
          </c:xVal>
          <c:yVal>
            <c:numRef>
              <c:f>Sheet1!$F$21:$F$22</c:f>
              <c:numCache>
                <c:formatCode>General</c:formatCode>
                <c:ptCount val="2"/>
                <c:pt idx="0">
                  <c:v>0.72869565217391308</c:v>
                </c:pt>
                <c:pt idx="1">
                  <c:v>0.69391304347826088</c:v>
                </c:pt>
              </c:numCache>
            </c:numRef>
          </c:yVal>
          <c:smooth val="1"/>
          <c:extLst>
            <c:ext xmlns:c16="http://schemas.microsoft.com/office/drawing/2014/chart" uri="{C3380CC4-5D6E-409C-BE32-E72D297353CC}">
              <c16:uniqueId val="{0000000D-8EEA-439C-B2D9-4BF0CA998960}"/>
            </c:ext>
          </c:extLst>
        </c:ser>
        <c:ser>
          <c:idx val="14"/>
          <c:order val="14"/>
          <c:spPr>
            <a:ln w="22225" cap="rnd">
              <a:solidFill>
                <a:srgbClr val="002060"/>
              </a:solidFill>
              <a:round/>
            </a:ln>
            <a:effectLst/>
          </c:spPr>
          <c:marker>
            <c:symbol val="none"/>
          </c:marker>
          <c:xVal>
            <c:numRef>
              <c:f>Sheet1!$E$22:$E$23</c:f>
              <c:numCache>
                <c:formatCode>General</c:formatCode>
                <c:ptCount val="2"/>
                <c:pt idx="0">
                  <c:v>0.4</c:v>
                </c:pt>
                <c:pt idx="1">
                  <c:v>0.34</c:v>
                </c:pt>
              </c:numCache>
            </c:numRef>
          </c:xVal>
          <c:yVal>
            <c:numRef>
              <c:f>Sheet1!$F$22:$F$23</c:f>
              <c:numCache>
                <c:formatCode>General</c:formatCode>
                <c:ptCount val="2"/>
                <c:pt idx="0">
                  <c:v>0.69391304347826088</c:v>
                </c:pt>
                <c:pt idx="1">
                  <c:v>0.69391304347826088</c:v>
                </c:pt>
              </c:numCache>
            </c:numRef>
          </c:yVal>
          <c:smooth val="1"/>
          <c:extLst>
            <c:ext xmlns:c16="http://schemas.microsoft.com/office/drawing/2014/chart" uri="{C3380CC4-5D6E-409C-BE32-E72D297353CC}">
              <c16:uniqueId val="{0000000E-8EEA-439C-B2D9-4BF0CA998960}"/>
            </c:ext>
          </c:extLst>
        </c:ser>
        <c:ser>
          <c:idx val="15"/>
          <c:order val="15"/>
          <c:spPr>
            <a:ln w="22225" cap="rnd">
              <a:solidFill>
                <a:srgbClr val="002060"/>
              </a:solidFill>
              <a:round/>
            </a:ln>
            <a:effectLst/>
          </c:spPr>
          <c:marker>
            <c:symbol val="none"/>
          </c:marker>
          <c:xVal>
            <c:numRef>
              <c:f>Sheet1!$E$25:$E$26</c:f>
              <c:numCache>
                <c:formatCode>General</c:formatCode>
                <c:ptCount val="2"/>
                <c:pt idx="0">
                  <c:v>0.24</c:v>
                </c:pt>
                <c:pt idx="1">
                  <c:v>0.24</c:v>
                </c:pt>
              </c:numCache>
            </c:numRef>
          </c:xVal>
          <c:yVal>
            <c:numRef>
              <c:f>Sheet1!$F$25:$F$26</c:f>
              <c:numCache>
                <c:formatCode>General</c:formatCode>
                <c:ptCount val="2"/>
                <c:pt idx="0">
                  <c:v>0.61499999999999999</c:v>
                </c:pt>
                <c:pt idx="1">
                  <c:v>0.42333333333333328</c:v>
                </c:pt>
              </c:numCache>
            </c:numRef>
          </c:yVal>
          <c:smooth val="1"/>
          <c:extLst>
            <c:ext xmlns:c16="http://schemas.microsoft.com/office/drawing/2014/chart" uri="{C3380CC4-5D6E-409C-BE32-E72D297353CC}">
              <c16:uniqueId val="{0000000F-8EEA-439C-B2D9-4BF0CA998960}"/>
            </c:ext>
          </c:extLst>
        </c:ser>
        <c:ser>
          <c:idx val="16"/>
          <c:order val="16"/>
          <c:spPr>
            <a:ln w="22225" cap="rnd">
              <a:solidFill>
                <a:srgbClr val="002060"/>
              </a:solidFill>
              <a:round/>
            </a:ln>
            <a:effectLst/>
          </c:spPr>
          <c:marker>
            <c:symbol val="none"/>
          </c:marker>
          <c:xVal>
            <c:numRef>
              <c:f>Sheet1!$E$26:$E$27</c:f>
              <c:numCache>
                <c:formatCode>General</c:formatCode>
                <c:ptCount val="2"/>
                <c:pt idx="0">
                  <c:v>0.24</c:v>
                </c:pt>
                <c:pt idx="1">
                  <c:v>0.1</c:v>
                </c:pt>
              </c:numCache>
            </c:numRef>
          </c:xVal>
          <c:yVal>
            <c:numRef>
              <c:f>Sheet1!$F$26:$F$27</c:f>
              <c:numCache>
                <c:formatCode>General</c:formatCode>
                <c:ptCount val="2"/>
                <c:pt idx="0">
                  <c:v>0.42333333333333328</c:v>
                </c:pt>
                <c:pt idx="1">
                  <c:v>0.42333333333333328</c:v>
                </c:pt>
              </c:numCache>
            </c:numRef>
          </c:yVal>
          <c:smooth val="1"/>
          <c:extLst>
            <c:ext xmlns:c16="http://schemas.microsoft.com/office/drawing/2014/chart" uri="{C3380CC4-5D6E-409C-BE32-E72D297353CC}">
              <c16:uniqueId val="{00000010-8EEA-439C-B2D9-4BF0CA998960}"/>
            </c:ext>
          </c:extLst>
        </c:ser>
        <c:ser>
          <c:idx val="17"/>
          <c:order val="17"/>
          <c:spPr>
            <a:ln w="22225" cap="rnd">
              <a:solidFill>
                <a:srgbClr val="002060"/>
              </a:solidFill>
              <a:round/>
            </a:ln>
            <a:effectLst/>
          </c:spPr>
          <c:marker>
            <c:symbol val="none"/>
          </c:marker>
          <c:xVal>
            <c:numRef>
              <c:f>Sheet1!$E$23:$E$24</c:f>
              <c:numCache>
                <c:formatCode>General</c:formatCode>
                <c:ptCount val="2"/>
                <c:pt idx="0">
                  <c:v>0.34</c:v>
                </c:pt>
                <c:pt idx="1">
                  <c:v>0.34</c:v>
                </c:pt>
              </c:numCache>
            </c:numRef>
          </c:xVal>
          <c:yVal>
            <c:numRef>
              <c:f>Sheet1!$F$23:$F$24</c:f>
              <c:numCache>
                <c:formatCode>General</c:formatCode>
                <c:ptCount val="2"/>
                <c:pt idx="0">
                  <c:v>0.69391304347826088</c:v>
                </c:pt>
                <c:pt idx="1">
                  <c:v>0.61499999999999999</c:v>
                </c:pt>
              </c:numCache>
            </c:numRef>
          </c:yVal>
          <c:smooth val="1"/>
          <c:extLst>
            <c:ext xmlns:c16="http://schemas.microsoft.com/office/drawing/2014/chart" uri="{C3380CC4-5D6E-409C-BE32-E72D297353CC}">
              <c16:uniqueId val="{00000011-8EEA-439C-B2D9-4BF0CA998960}"/>
            </c:ext>
          </c:extLst>
        </c:ser>
        <c:ser>
          <c:idx val="18"/>
          <c:order val="18"/>
          <c:spPr>
            <a:ln w="22225" cap="rnd">
              <a:solidFill>
                <a:srgbClr val="002060"/>
              </a:solidFill>
              <a:round/>
            </a:ln>
            <a:effectLst/>
          </c:spPr>
          <c:marker>
            <c:symbol val="none"/>
          </c:marker>
          <c:xVal>
            <c:numRef>
              <c:f>Sheet1!$E$24:$E$25</c:f>
              <c:numCache>
                <c:formatCode>General</c:formatCode>
                <c:ptCount val="2"/>
                <c:pt idx="0">
                  <c:v>0.34</c:v>
                </c:pt>
                <c:pt idx="1">
                  <c:v>0.24</c:v>
                </c:pt>
              </c:numCache>
            </c:numRef>
          </c:xVal>
          <c:yVal>
            <c:numRef>
              <c:f>Sheet1!$F$24:$F$25</c:f>
              <c:numCache>
                <c:formatCode>General</c:formatCode>
                <c:ptCount val="2"/>
                <c:pt idx="0">
                  <c:v>0.61499999999999999</c:v>
                </c:pt>
                <c:pt idx="1">
                  <c:v>0.61499999999999999</c:v>
                </c:pt>
              </c:numCache>
            </c:numRef>
          </c:yVal>
          <c:smooth val="1"/>
          <c:extLst>
            <c:ext xmlns:c16="http://schemas.microsoft.com/office/drawing/2014/chart" uri="{C3380CC4-5D6E-409C-BE32-E72D297353CC}">
              <c16:uniqueId val="{00000012-8EEA-439C-B2D9-4BF0CA998960}"/>
            </c:ext>
          </c:extLst>
        </c:ser>
        <c:ser>
          <c:idx val="19"/>
          <c:order val="19"/>
          <c:spPr>
            <a:ln w="22225" cap="rnd">
              <a:solidFill>
                <a:srgbClr val="002060"/>
              </a:solidFill>
              <a:round/>
            </a:ln>
            <a:effectLst/>
          </c:spPr>
          <c:marker>
            <c:symbol val="none"/>
          </c:marker>
          <c:xVal>
            <c:numRef>
              <c:f>Sheet1!$E$27:$E$28</c:f>
              <c:numCache>
                <c:formatCode>General</c:formatCode>
                <c:ptCount val="2"/>
                <c:pt idx="0">
                  <c:v>0.1</c:v>
                </c:pt>
                <c:pt idx="1">
                  <c:v>0.1</c:v>
                </c:pt>
              </c:numCache>
            </c:numRef>
          </c:xVal>
          <c:yVal>
            <c:numRef>
              <c:f>Sheet1!$F$27:$F$28</c:f>
              <c:numCache>
                <c:formatCode>General</c:formatCode>
                <c:ptCount val="2"/>
                <c:pt idx="0">
                  <c:v>0.42333333333333328</c:v>
                </c:pt>
                <c:pt idx="1">
                  <c:v>0.155</c:v>
                </c:pt>
              </c:numCache>
            </c:numRef>
          </c:yVal>
          <c:smooth val="1"/>
          <c:extLst>
            <c:ext xmlns:c16="http://schemas.microsoft.com/office/drawing/2014/chart" uri="{C3380CC4-5D6E-409C-BE32-E72D297353CC}">
              <c16:uniqueId val="{00000013-8EEA-439C-B2D9-4BF0CA998960}"/>
            </c:ext>
          </c:extLst>
        </c:ser>
        <c:ser>
          <c:idx val="20"/>
          <c:order val="20"/>
          <c:spPr>
            <a:ln w="22225" cap="rnd">
              <a:solidFill>
                <a:srgbClr val="002060"/>
              </a:solidFill>
              <a:round/>
            </a:ln>
            <a:effectLst/>
          </c:spPr>
          <c:marker>
            <c:symbol val="none"/>
          </c:marker>
          <c:xVal>
            <c:numRef>
              <c:f>Sheet1!$E$28:$E$29</c:f>
              <c:numCache>
                <c:formatCode>General</c:formatCode>
                <c:ptCount val="2"/>
                <c:pt idx="0">
                  <c:v>0.1</c:v>
                </c:pt>
                <c:pt idx="1">
                  <c:v>0.04</c:v>
                </c:pt>
              </c:numCache>
            </c:numRef>
          </c:xVal>
          <c:yVal>
            <c:numRef>
              <c:f>Sheet1!$F$28:$F$29</c:f>
              <c:numCache>
                <c:formatCode>General</c:formatCode>
                <c:ptCount val="2"/>
                <c:pt idx="0">
                  <c:v>0.155</c:v>
                </c:pt>
                <c:pt idx="1">
                  <c:v>0.155</c:v>
                </c:pt>
              </c:numCache>
            </c:numRef>
          </c:yVal>
          <c:smooth val="1"/>
          <c:extLst>
            <c:ext xmlns:c16="http://schemas.microsoft.com/office/drawing/2014/chart" uri="{C3380CC4-5D6E-409C-BE32-E72D297353CC}">
              <c16:uniqueId val="{00000014-8EEA-439C-B2D9-4BF0CA998960}"/>
            </c:ext>
          </c:extLst>
        </c:ser>
        <c:ser>
          <c:idx val="21"/>
          <c:order val="21"/>
          <c:spPr>
            <a:ln w="22225" cap="rnd">
              <a:solidFill>
                <a:srgbClr val="002060"/>
              </a:solidFill>
              <a:round/>
            </a:ln>
            <a:effectLst/>
          </c:spPr>
          <c:marker>
            <c:symbol val="none"/>
          </c:marker>
          <c:xVal>
            <c:numRef>
              <c:f>Sheet1!$E$29:$E$30</c:f>
              <c:numCache>
                <c:formatCode>General</c:formatCode>
                <c:ptCount val="2"/>
                <c:pt idx="0">
                  <c:v>0.04</c:v>
                </c:pt>
                <c:pt idx="1">
                  <c:v>0.04</c:v>
                </c:pt>
              </c:numCache>
            </c:numRef>
          </c:xVal>
          <c:yVal>
            <c:numRef>
              <c:f>Sheet1!$F$29:$F$30</c:f>
              <c:numCache>
                <c:formatCode>General</c:formatCode>
                <c:ptCount val="2"/>
                <c:pt idx="0">
                  <c:v>0.155</c:v>
                </c:pt>
                <c:pt idx="1">
                  <c:v>0.04</c:v>
                </c:pt>
              </c:numCache>
            </c:numRef>
          </c:yVal>
          <c:smooth val="1"/>
          <c:extLst>
            <c:ext xmlns:c16="http://schemas.microsoft.com/office/drawing/2014/chart" uri="{C3380CC4-5D6E-409C-BE32-E72D297353CC}">
              <c16:uniqueId val="{00000015-8EEA-439C-B2D9-4BF0CA998960}"/>
            </c:ext>
          </c:extLst>
        </c:ser>
        <c:dLbls>
          <c:showLegendKey val="0"/>
          <c:showVal val="0"/>
          <c:showCatName val="0"/>
          <c:showSerName val="0"/>
          <c:showPercent val="0"/>
          <c:showBubbleSize val="0"/>
        </c:dLbls>
        <c:axId val="385471256"/>
        <c:axId val="385470472"/>
      </c:scatterChart>
      <c:valAx>
        <c:axId val="385471256"/>
        <c:scaling>
          <c:orientation val="minMax"/>
          <c:max val="1"/>
        </c:scaling>
        <c:delete val="0"/>
        <c:axPos val="b"/>
        <c:majorGridlines>
          <c:spPr>
            <a:ln w="9525" cap="flat" cmpd="sng" algn="ctr">
              <a:solidFill>
                <a:schemeClr val="bg1">
                  <a:lumMod val="50000"/>
                </a:schemeClr>
              </a:solidFill>
              <a:round/>
            </a:ln>
            <a:effectLst/>
          </c:spPr>
        </c:majorGridlines>
        <c:title>
          <c:tx>
            <c:rich>
              <a:bodyPr rot="0" spcFirstLastPara="1" vertOverflow="ellipsis" vert="horz" wrap="square" anchor="ctr" anchorCtr="1"/>
              <a:lstStyle/>
              <a:p>
                <a:pPr>
                  <a:defRPr sz="1400" b="0" i="0" u="none" strike="noStrike" kern="1200" cap="all" baseline="0">
                    <a:solidFill>
                      <a:schemeClr val="tx1"/>
                    </a:solidFill>
                    <a:latin typeface="+mn-lt"/>
                    <a:ea typeface="+mn-ea"/>
                    <a:cs typeface="+mn-cs"/>
                  </a:defRPr>
                </a:pPr>
                <a:r>
                  <a:rPr lang="en-US" sz="1400" cap="none" baseline="0" dirty="0">
                    <a:solidFill>
                      <a:schemeClr val="tx1"/>
                    </a:solidFill>
                  </a:rPr>
                  <a:t>Liquid mole fraction (X)</a:t>
                </a:r>
              </a:p>
            </c:rich>
          </c:tx>
          <c:layout>
            <c:manualLayout>
              <c:xMode val="edge"/>
              <c:yMode val="edge"/>
              <c:x val="0.40153305508588277"/>
              <c:y val="0.89917986269278516"/>
            </c:manualLayout>
          </c:layout>
          <c:overlay val="0"/>
          <c:spPr>
            <a:noFill/>
            <a:ln>
              <a:noFill/>
            </a:ln>
            <a:effectLst/>
          </c:spPr>
          <c:txPr>
            <a:bodyPr rot="0" spcFirstLastPara="1" vertOverflow="ellipsis" vert="horz" wrap="square" anchor="ctr" anchorCtr="1"/>
            <a:lstStyle/>
            <a:p>
              <a:pPr>
                <a:defRPr sz="1400" b="0" i="0" u="none" strike="noStrike" kern="1200" cap="all"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85470472"/>
        <c:crosses val="autoZero"/>
        <c:crossBetween val="midCat"/>
        <c:majorUnit val="0.1"/>
        <c:minorUnit val="2.0000000000000004E-2"/>
      </c:valAx>
      <c:valAx>
        <c:axId val="385470472"/>
        <c:scaling>
          <c:orientation val="minMax"/>
          <c:max val="1"/>
        </c:scaling>
        <c:delete val="0"/>
        <c:axPos val="l"/>
        <c:majorGridlines>
          <c:spPr>
            <a:ln w="952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400" b="0" i="0" u="none" strike="noStrike" kern="1200" cap="all" baseline="0">
                    <a:solidFill>
                      <a:schemeClr val="tx1"/>
                    </a:solidFill>
                    <a:latin typeface="+mn-lt"/>
                    <a:ea typeface="+mn-ea"/>
                    <a:cs typeface="+mn-cs"/>
                  </a:defRPr>
                </a:pPr>
                <a:r>
                  <a:rPr lang="en-US" sz="1400" cap="none" baseline="0" dirty="0">
                    <a:solidFill>
                      <a:schemeClr val="tx1"/>
                    </a:solidFill>
                  </a:rPr>
                  <a:t>Vapor mole fraction (y)</a:t>
                </a:r>
              </a:p>
            </c:rich>
          </c:tx>
          <c:layout>
            <c:manualLayout>
              <c:xMode val="edge"/>
              <c:yMode val="edge"/>
              <c:x val="2.351338888289654E-2"/>
              <c:y val="0.17989773890562777"/>
            </c:manualLayout>
          </c:layout>
          <c:overlay val="0"/>
          <c:spPr>
            <a:noFill/>
            <a:ln>
              <a:noFill/>
            </a:ln>
            <a:effectLst/>
          </c:spPr>
          <c:txPr>
            <a:bodyPr rot="-5400000" spcFirstLastPara="1" vertOverflow="ellipsis" vert="horz" wrap="square" anchor="ctr" anchorCtr="1"/>
            <a:lstStyle/>
            <a:p>
              <a:pPr>
                <a:defRPr sz="1400" b="0" i="0" u="none" strike="noStrike" kern="1200" cap="all"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85471256"/>
        <c:crosses val="autoZero"/>
        <c:crossBetween val="midCat"/>
        <c:majorUnit val="0.1"/>
        <c:minorUnit val="2.0000000000000004E-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10490091512474"/>
          <c:y val="4.6575519645867668E-2"/>
          <c:w val="0.82449759405074363"/>
          <c:h val="0.77473073739098919"/>
        </c:manualLayout>
      </c:layout>
      <c:scatterChart>
        <c:scatterStyle val="smoothMarker"/>
        <c:varyColors val="0"/>
        <c:ser>
          <c:idx val="0"/>
          <c:order val="0"/>
          <c:spPr>
            <a:ln w="22225" cap="rnd">
              <a:solidFill>
                <a:schemeClr val="accent4"/>
              </a:solidFill>
              <a:round/>
            </a:ln>
            <a:effectLst/>
          </c:spPr>
          <c:marker>
            <c:symbol val="none"/>
          </c:marker>
          <c:xVal>
            <c:numRef>
              <c:f>Sheet1!$B$3:$B$13</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Sheet1!$C$3:$C$13</c:f>
              <c:numCache>
                <c:formatCode>General</c:formatCode>
                <c:ptCount val="11"/>
                <c:pt idx="0">
                  <c:v>0</c:v>
                </c:pt>
                <c:pt idx="1">
                  <c:v>0.42</c:v>
                </c:pt>
                <c:pt idx="2">
                  <c:v>0.57999999999999996</c:v>
                </c:pt>
                <c:pt idx="3">
                  <c:v>0.66</c:v>
                </c:pt>
                <c:pt idx="4">
                  <c:v>0.73</c:v>
                </c:pt>
                <c:pt idx="5">
                  <c:v>0.78</c:v>
                </c:pt>
                <c:pt idx="6">
                  <c:v>0.83</c:v>
                </c:pt>
                <c:pt idx="7">
                  <c:v>0.88</c:v>
                </c:pt>
                <c:pt idx="8">
                  <c:v>0.92</c:v>
                </c:pt>
                <c:pt idx="9">
                  <c:v>0.96</c:v>
                </c:pt>
                <c:pt idx="10">
                  <c:v>1</c:v>
                </c:pt>
              </c:numCache>
            </c:numRef>
          </c:yVal>
          <c:smooth val="1"/>
          <c:extLst>
            <c:ext xmlns:c16="http://schemas.microsoft.com/office/drawing/2014/chart" uri="{C3380CC4-5D6E-409C-BE32-E72D297353CC}">
              <c16:uniqueId val="{00000000-782B-4FFA-889F-7E2FCA659F4A}"/>
            </c:ext>
          </c:extLst>
        </c:ser>
        <c:ser>
          <c:idx val="1"/>
          <c:order val="1"/>
          <c:spPr>
            <a:ln w="22225" cap="rnd">
              <a:solidFill>
                <a:schemeClr val="accent1">
                  <a:lumMod val="75000"/>
                </a:schemeClr>
              </a:solidFill>
              <a:round/>
            </a:ln>
            <a:effectLst/>
          </c:spPr>
          <c:marker>
            <c:symbol val="none"/>
          </c:marker>
          <c:xVal>
            <c:numRef>
              <c:f>Sheet1!$E$6:$E$7</c:f>
              <c:numCache>
                <c:formatCode>General</c:formatCode>
                <c:ptCount val="2"/>
                <c:pt idx="0">
                  <c:v>0.92</c:v>
                </c:pt>
                <c:pt idx="1">
                  <c:v>0</c:v>
                </c:pt>
              </c:numCache>
            </c:numRef>
          </c:xVal>
          <c:yVal>
            <c:numRef>
              <c:f>Sheet1!$F$6:$F$7</c:f>
              <c:numCache>
                <c:formatCode>General</c:formatCode>
                <c:ptCount val="2"/>
                <c:pt idx="0">
                  <c:v>0.92</c:v>
                </c:pt>
                <c:pt idx="1">
                  <c:v>0.52</c:v>
                </c:pt>
              </c:numCache>
            </c:numRef>
          </c:yVal>
          <c:smooth val="1"/>
          <c:extLst>
            <c:ext xmlns:c16="http://schemas.microsoft.com/office/drawing/2014/chart" uri="{C3380CC4-5D6E-409C-BE32-E72D297353CC}">
              <c16:uniqueId val="{00000001-782B-4FFA-889F-7E2FCA659F4A}"/>
            </c:ext>
          </c:extLst>
        </c:ser>
        <c:ser>
          <c:idx val="2"/>
          <c:order val="2"/>
          <c:spPr>
            <a:ln w="22225" cap="rnd">
              <a:solidFill>
                <a:schemeClr val="accent2">
                  <a:lumMod val="75000"/>
                </a:schemeClr>
              </a:solidFill>
              <a:round/>
            </a:ln>
            <a:effectLst/>
          </c:spPr>
          <c:marker>
            <c:symbol val="none"/>
          </c:marker>
          <c:xVal>
            <c:numRef>
              <c:f>Sheet1!$E$9:$E$10</c:f>
              <c:numCache>
                <c:formatCode>General</c:formatCode>
                <c:ptCount val="2"/>
                <c:pt idx="0">
                  <c:v>0.04</c:v>
                </c:pt>
                <c:pt idx="1">
                  <c:v>0.4</c:v>
                </c:pt>
              </c:numCache>
            </c:numRef>
          </c:xVal>
          <c:yVal>
            <c:numRef>
              <c:f>Sheet1!$F$9:$F$10</c:f>
              <c:numCache>
                <c:formatCode>General</c:formatCode>
                <c:ptCount val="2"/>
                <c:pt idx="0">
                  <c:v>0.04</c:v>
                </c:pt>
                <c:pt idx="1">
                  <c:v>0.73</c:v>
                </c:pt>
              </c:numCache>
            </c:numRef>
          </c:yVal>
          <c:smooth val="1"/>
          <c:extLst>
            <c:ext xmlns:c16="http://schemas.microsoft.com/office/drawing/2014/chart" uri="{C3380CC4-5D6E-409C-BE32-E72D297353CC}">
              <c16:uniqueId val="{00000002-782B-4FFA-889F-7E2FCA659F4A}"/>
            </c:ext>
          </c:extLst>
        </c:ser>
        <c:ser>
          <c:idx val="3"/>
          <c:order val="3"/>
          <c:tx>
            <c:strRef>
              <c:f>Sheet1!$E$3:$E$4</c:f>
              <c:strCache>
                <c:ptCount val="1"/>
                <c:pt idx="0">
                  <c:v>0 1</c:v>
                </c:pt>
              </c:strCache>
            </c:strRef>
          </c:tx>
          <c:spPr>
            <a:ln w="22225" cap="rnd">
              <a:solidFill>
                <a:schemeClr val="tx1"/>
              </a:solidFill>
              <a:round/>
            </a:ln>
            <a:effectLst/>
          </c:spPr>
          <c:marker>
            <c:symbol val="none"/>
          </c:marker>
          <c:xVal>
            <c:numRef>
              <c:f>Sheet1!$E$3:$E$4</c:f>
              <c:numCache>
                <c:formatCode>General</c:formatCode>
                <c:ptCount val="2"/>
                <c:pt idx="0">
                  <c:v>0</c:v>
                </c:pt>
                <c:pt idx="1">
                  <c:v>1</c:v>
                </c:pt>
              </c:numCache>
            </c:numRef>
          </c:xVal>
          <c:yVal>
            <c:numRef>
              <c:f>Sheet1!$F$3:$F$4</c:f>
              <c:numCache>
                <c:formatCode>General</c:formatCode>
                <c:ptCount val="2"/>
                <c:pt idx="0">
                  <c:v>0</c:v>
                </c:pt>
                <c:pt idx="1">
                  <c:v>1</c:v>
                </c:pt>
              </c:numCache>
            </c:numRef>
          </c:yVal>
          <c:smooth val="1"/>
          <c:extLst>
            <c:ext xmlns:c16="http://schemas.microsoft.com/office/drawing/2014/chart" uri="{C3380CC4-5D6E-409C-BE32-E72D297353CC}">
              <c16:uniqueId val="{00000003-782B-4FFA-889F-7E2FCA659F4A}"/>
            </c:ext>
          </c:extLst>
        </c:ser>
        <c:ser>
          <c:idx val="4"/>
          <c:order val="4"/>
          <c:spPr>
            <a:ln w="22225" cap="rnd">
              <a:solidFill>
                <a:srgbClr val="002060"/>
              </a:solidFill>
              <a:round/>
            </a:ln>
            <a:effectLst/>
          </c:spPr>
          <c:marker>
            <c:symbol val="none"/>
          </c:marker>
          <c:xVal>
            <c:numRef>
              <c:f>Sheet1!$E$13:$E$14</c:f>
              <c:numCache>
                <c:formatCode>General</c:formatCode>
                <c:ptCount val="2"/>
                <c:pt idx="0">
                  <c:v>0.8</c:v>
                </c:pt>
                <c:pt idx="1">
                  <c:v>0.8</c:v>
                </c:pt>
              </c:numCache>
            </c:numRef>
          </c:xVal>
          <c:yVal>
            <c:numRef>
              <c:f>Sheet1!$F$13:$F$14</c:f>
              <c:numCache>
                <c:formatCode>General</c:formatCode>
                <c:ptCount val="2"/>
                <c:pt idx="0">
                  <c:v>0.92</c:v>
                </c:pt>
                <c:pt idx="1">
                  <c:v>0.86782608695652175</c:v>
                </c:pt>
              </c:numCache>
            </c:numRef>
          </c:yVal>
          <c:smooth val="1"/>
          <c:extLst>
            <c:ext xmlns:c16="http://schemas.microsoft.com/office/drawing/2014/chart" uri="{C3380CC4-5D6E-409C-BE32-E72D297353CC}">
              <c16:uniqueId val="{00000004-782B-4FFA-889F-7E2FCA659F4A}"/>
            </c:ext>
          </c:extLst>
        </c:ser>
        <c:ser>
          <c:idx val="5"/>
          <c:order val="5"/>
          <c:spPr>
            <a:ln w="22225" cap="rnd">
              <a:solidFill>
                <a:srgbClr val="002060"/>
              </a:solidFill>
              <a:round/>
            </a:ln>
            <a:effectLst/>
          </c:spPr>
          <c:marker>
            <c:symbol val="none"/>
          </c:marker>
          <c:xVal>
            <c:numRef>
              <c:f>Sheet1!$E$14:$E$15</c:f>
              <c:numCache>
                <c:formatCode>General</c:formatCode>
                <c:ptCount val="2"/>
                <c:pt idx="0">
                  <c:v>0.8</c:v>
                </c:pt>
                <c:pt idx="1">
                  <c:v>0.68</c:v>
                </c:pt>
              </c:numCache>
            </c:numRef>
          </c:xVal>
          <c:yVal>
            <c:numRef>
              <c:f>Sheet1!$F$14:$F$15</c:f>
              <c:numCache>
                <c:formatCode>General</c:formatCode>
                <c:ptCount val="2"/>
                <c:pt idx="0">
                  <c:v>0.86782608695652175</c:v>
                </c:pt>
                <c:pt idx="1">
                  <c:v>0.86782608695652175</c:v>
                </c:pt>
              </c:numCache>
            </c:numRef>
          </c:yVal>
          <c:smooth val="1"/>
          <c:extLst>
            <c:ext xmlns:c16="http://schemas.microsoft.com/office/drawing/2014/chart" uri="{C3380CC4-5D6E-409C-BE32-E72D297353CC}">
              <c16:uniqueId val="{00000005-782B-4FFA-889F-7E2FCA659F4A}"/>
            </c:ext>
          </c:extLst>
        </c:ser>
        <c:ser>
          <c:idx val="6"/>
          <c:order val="6"/>
          <c:spPr>
            <a:ln w="22225" cap="rnd">
              <a:solidFill>
                <a:srgbClr val="002060"/>
              </a:solidFill>
              <a:round/>
            </a:ln>
            <a:effectLst/>
          </c:spPr>
          <c:marker>
            <c:symbol val="none"/>
          </c:marker>
          <c:xVal>
            <c:numRef>
              <c:f>Sheet1!$E$12:$E$13</c:f>
              <c:numCache>
                <c:formatCode>General</c:formatCode>
                <c:ptCount val="2"/>
                <c:pt idx="0">
                  <c:v>0.92</c:v>
                </c:pt>
                <c:pt idx="1">
                  <c:v>0.8</c:v>
                </c:pt>
              </c:numCache>
            </c:numRef>
          </c:xVal>
          <c:yVal>
            <c:numRef>
              <c:f>Sheet1!$F$12:$F$13</c:f>
              <c:numCache>
                <c:formatCode>General</c:formatCode>
                <c:ptCount val="2"/>
                <c:pt idx="0">
                  <c:v>0.92</c:v>
                </c:pt>
                <c:pt idx="1">
                  <c:v>0.92</c:v>
                </c:pt>
              </c:numCache>
            </c:numRef>
          </c:yVal>
          <c:smooth val="1"/>
          <c:extLst>
            <c:ext xmlns:c16="http://schemas.microsoft.com/office/drawing/2014/chart" uri="{C3380CC4-5D6E-409C-BE32-E72D297353CC}">
              <c16:uniqueId val="{00000006-782B-4FFA-889F-7E2FCA659F4A}"/>
            </c:ext>
          </c:extLst>
        </c:ser>
        <c:ser>
          <c:idx val="7"/>
          <c:order val="7"/>
          <c:spPr>
            <a:ln w="22225" cap="rnd">
              <a:solidFill>
                <a:schemeClr val="accent2">
                  <a:lumMod val="60000"/>
                </a:schemeClr>
              </a:solidFill>
              <a:round/>
            </a:ln>
            <a:effectLst/>
          </c:spPr>
          <c:marker>
            <c:symbol val="none"/>
          </c:marker>
          <c:xVal>
            <c:numRef>
              <c:f>Sheet1!$E$15:$E$16</c:f>
              <c:numCache>
                <c:formatCode>General</c:formatCode>
                <c:ptCount val="2"/>
                <c:pt idx="0">
                  <c:v>0.68</c:v>
                </c:pt>
                <c:pt idx="1">
                  <c:v>0.68</c:v>
                </c:pt>
              </c:numCache>
            </c:numRef>
          </c:xVal>
          <c:yVal>
            <c:numRef>
              <c:f>Sheet1!$F$15:$F$16</c:f>
              <c:numCache>
                <c:formatCode>General</c:formatCode>
                <c:ptCount val="2"/>
                <c:pt idx="0">
                  <c:v>0.86782608695652175</c:v>
                </c:pt>
                <c:pt idx="1">
                  <c:v>0.81565217391304357</c:v>
                </c:pt>
              </c:numCache>
            </c:numRef>
          </c:yVal>
          <c:smooth val="1"/>
          <c:extLst>
            <c:ext xmlns:c16="http://schemas.microsoft.com/office/drawing/2014/chart" uri="{C3380CC4-5D6E-409C-BE32-E72D297353CC}">
              <c16:uniqueId val="{00000007-782B-4FFA-889F-7E2FCA659F4A}"/>
            </c:ext>
          </c:extLst>
        </c:ser>
        <c:ser>
          <c:idx val="8"/>
          <c:order val="8"/>
          <c:spPr>
            <a:ln w="22225" cap="rnd">
              <a:solidFill>
                <a:schemeClr val="accent3">
                  <a:lumMod val="60000"/>
                </a:schemeClr>
              </a:solidFill>
              <a:round/>
            </a:ln>
            <a:effectLst/>
          </c:spPr>
          <c:marker>
            <c:symbol val="none"/>
          </c:marker>
          <c:xVal>
            <c:numRef>
              <c:f>Sheet1!$E$16:$E$17</c:f>
              <c:numCache>
                <c:formatCode>General</c:formatCode>
                <c:ptCount val="2"/>
                <c:pt idx="0">
                  <c:v>0.68</c:v>
                </c:pt>
                <c:pt idx="1">
                  <c:v>0.56999999999999995</c:v>
                </c:pt>
              </c:numCache>
            </c:numRef>
          </c:xVal>
          <c:yVal>
            <c:numRef>
              <c:f>Sheet1!$F$16:$F$17</c:f>
              <c:numCache>
                <c:formatCode>General</c:formatCode>
                <c:ptCount val="2"/>
                <c:pt idx="0">
                  <c:v>0.81565217391304357</c:v>
                </c:pt>
                <c:pt idx="1">
                  <c:v>0.81565217391304357</c:v>
                </c:pt>
              </c:numCache>
            </c:numRef>
          </c:yVal>
          <c:smooth val="1"/>
          <c:extLst>
            <c:ext xmlns:c16="http://schemas.microsoft.com/office/drawing/2014/chart" uri="{C3380CC4-5D6E-409C-BE32-E72D297353CC}">
              <c16:uniqueId val="{00000008-782B-4FFA-889F-7E2FCA659F4A}"/>
            </c:ext>
          </c:extLst>
        </c:ser>
        <c:ser>
          <c:idx val="9"/>
          <c:order val="9"/>
          <c:spPr>
            <a:ln w="22225" cap="rnd">
              <a:solidFill>
                <a:schemeClr val="accent4">
                  <a:lumMod val="60000"/>
                </a:schemeClr>
              </a:solidFill>
              <a:round/>
            </a:ln>
            <a:effectLst/>
          </c:spPr>
          <c:marker>
            <c:symbol val="none"/>
          </c:marker>
          <c:xVal>
            <c:numRef>
              <c:f>Sheet1!$E$17:$E$18</c:f>
              <c:numCache>
                <c:formatCode>General</c:formatCode>
                <c:ptCount val="2"/>
                <c:pt idx="0">
                  <c:v>0.56999999999999995</c:v>
                </c:pt>
                <c:pt idx="1">
                  <c:v>0.56999999999999995</c:v>
                </c:pt>
              </c:numCache>
            </c:numRef>
          </c:xVal>
          <c:yVal>
            <c:numRef>
              <c:f>Sheet1!$F$17:$F$18</c:f>
              <c:numCache>
                <c:formatCode>General</c:formatCode>
                <c:ptCount val="2"/>
                <c:pt idx="0">
                  <c:v>0.81565217391304357</c:v>
                </c:pt>
                <c:pt idx="1">
                  <c:v>0.76782608695652177</c:v>
                </c:pt>
              </c:numCache>
            </c:numRef>
          </c:yVal>
          <c:smooth val="1"/>
          <c:extLst>
            <c:ext xmlns:c16="http://schemas.microsoft.com/office/drawing/2014/chart" uri="{C3380CC4-5D6E-409C-BE32-E72D297353CC}">
              <c16:uniqueId val="{00000009-782B-4FFA-889F-7E2FCA659F4A}"/>
            </c:ext>
          </c:extLst>
        </c:ser>
        <c:ser>
          <c:idx val="10"/>
          <c:order val="10"/>
          <c:spPr>
            <a:ln w="22225" cap="rnd">
              <a:solidFill>
                <a:srgbClr val="002060"/>
              </a:solidFill>
              <a:round/>
            </a:ln>
            <a:effectLst/>
          </c:spPr>
          <c:marker>
            <c:symbol val="none"/>
          </c:marker>
          <c:xVal>
            <c:numRef>
              <c:f>Sheet1!$E$18:$E$19</c:f>
              <c:numCache>
                <c:formatCode>General</c:formatCode>
                <c:ptCount val="2"/>
                <c:pt idx="0">
                  <c:v>0.56999999999999995</c:v>
                </c:pt>
                <c:pt idx="1">
                  <c:v>0.48</c:v>
                </c:pt>
              </c:numCache>
            </c:numRef>
          </c:xVal>
          <c:yVal>
            <c:numRef>
              <c:f>Sheet1!$F$18:$F$19</c:f>
              <c:numCache>
                <c:formatCode>General</c:formatCode>
                <c:ptCount val="2"/>
                <c:pt idx="0">
                  <c:v>0.76782608695652177</c:v>
                </c:pt>
                <c:pt idx="1">
                  <c:v>0.76782608695652177</c:v>
                </c:pt>
              </c:numCache>
            </c:numRef>
          </c:yVal>
          <c:smooth val="1"/>
          <c:extLst>
            <c:ext xmlns:c16="http://schemas.microsoft.com/office/drawing/2014/chart" uri="{C3380CC4-5D6E-409C-BE32-E72D297353CC}">
              <c16:uniqueId val="{0000000A-782B-4FFA-889F-7E2FCA659F4A}"/>
            </c:ext>
          </c:extLst>
        </c:ser>
        <c:ser>
          <c:idx val="11"/>
          <c:order val="11"/>
          <c:spPr>
            <a:ln w="22225" cap="rnd">
              <a:solidFill>
                <a:srgbClr val="002060"/>
              </a:solidFill>
              <a:round/>
            </a:ln>
            <a:effectLst/>
          </c:spPr>
          <c:marker>
            <c:symbol val="none"/>
          </c:marker>
          <c:xVal>
            <c:numRef>
              <c:f>Sheet1!$E$19:$E$20</c:f>
              <c:numCache>
                <c:formatCode>General</c:formatCode>
                <c:ptCount val="2"/>
                <c:pt idx="0">
                  <c:v>0.48</c:v>
                </c:pt>
                <c:pt idx="1">
                  <c:v>0.48</c:v>
                </c:pt>
              </c:numCache>
            </c:numRef>
          </c:xVal>
          <c:yVal>
            <c:numRef>
              <c:f>Sheet1!$F$19:$F$20</c:f>
              <c:numCache>
                <c:formatCode>General</c:formatCode>
                <c:ptCount val="2"/>
                <c:pt idx="0">
                  <c:v>0.76782608695652177</c:v>
                </c:pt>
                <c:pt idx="1">
                  <c:v>0.72869565217391308</c:v>
                </c:pt>
              </c:numCache>
            </c:numRef>
          </c:yVal>
          <c:smooth val="1"/>
          <c:extLst>
            <c:ext xmlns:c16="http://schemas.microsoft.com/office/drawing/2014/chart" uri="{C3380CC4-5D6E-409C-BE32-E72D297353CC}">
              <c16:uniqueId val="{0000000B-782B-4FFA-889F-7E2FCA659F4A}"/>
            </c:ext>
          </c:extLst>
        </c:ser>
        <c:ser>
          <c:idx val="12"/>
          <c:order val="12"/>
          <c:spPr>
            <a:ln w="22225" cap="rnd">
              <a:solidFill>
                <a:srgbClr val="002060"/>
              </a:solidFill>
              <a:round/>
            </a:ln>
            <a:effectLst/>
          </c:spPr>
          <c:marker>
            <c:symbol val="none"/>
          </c:marker>
          <c:xVal>
            <c:numRef>
              <c:f>Sheet1!$E$20:$E$21</c:f>
              <c:numCache>
                <c:formatCode>General</c:formatCode>
                <c:ptCount val="2"/>
                <c:pt idx="0">
                  <c:v>0.48</c:v>
                </c:pt>
                <c:pt idx="1">
                  <c:v>0.4</c:v>
                </c:pt>
              </c:numCache>
            </c:numRef>
          </c:xVal>
          <c:yVal>
            <c:numRef>
              <c:f>Sheet1!$F$20:$F$21</c:f>
              <c:numCache>
                <c:formatCode>General</c:formatCode>
                <c:ptCount val="2"/>
                <c:pt idx="0">
                  <c:v>0.72869565217391308</c:v>
                </c:pt>
                <c:pt idx="1">
                  <c:v>0.72869565217391308</c:v>
                </c:pt>
              </c:numCache>
            </c:numRef>
          </c:yVal>
          <c:smooth val="1"/>
          <c:extLst>
            <c:ext xmlns:c16="http://schemas.microsoft.com/office/drawing/2014/chart" uri="{C3380CC4-5D6E-409C-BE32-E72D297353CC}">
              <c16:uniqueId val="{0000000C-782B-4FFA-889F-7E2FCA659F4A}"/>
            </c:ext>
          </c:extLst>
        </c:ser>
        <c:ser>
          <c:idx val="13"/>
          <c:order val="13"/>
          <c:spPr>
            <a:ln w="22225" cap="rnd">
              <a:solidFill>
                <a:srgbClr val="002060"/>
              </a:solidFill>
              <a:round/>
            </a:ln>
            <a:effectLst/>
          </c:spPr>
          <c:marker>
            <c:symbol val="none"/>
          </c:marker>
          <c:xVal>
            <c:numRef>
              <c:f>Sheet1!$E$21:$E$22</c:f>
              <c:numCache>
                <c:formatCode>General</c:formatCode>
                <c:ptCount val="2"/>
                <c:pt idx="0">
                  <c:v>0.4</c:v>
                </c:pt>
                <c:pt idx="1">
                  <c:v>0.4</c:v>
                </c:pt>
              </c:numCache>
            </c:numRef>
          </c:xVal>
          <c:yVal>
            <c:numRef>
              <c:f>Sheet1!$F$21:$F$22</c:f>
              <c:numCache>
                <c:formatCode>General</c:formatCode>
                <c:ptCount val="2"/>
                <c:pt idx="0">
                  <c:v>0.72869565217391308</c:v>
                </c:pt>
                <c:pt idx="1">
                  <c:v>0.69391304347826088</c:v>
                </c:pt>
              </c:numCache>
            </c:numRef>
          </c:yVal>
          <c:smooth val="1"/>
          <c:extLst>
            <c:ext xmlns:c16="http://schemas.microsoft.com/office/drawing/2014/chart" uri="{C3380CC4-5D6E-409C-BE32-E72D297353CC}">
              <c16:uniqueId val="{0000000D-782B-4FFA-889F-7E2FCA659F4A}"/>
            </c:ext>
          </c:extLst>
        </c:ser>
        <c:ser>
          <c:idx val="14"/>
          <c:order val="14"/>
          <c:spPr>
            <a:ln w="22225" cap="rnd">
              <a:solidFill>
                <a:srgbClr val="002060"/>
              </a:solidFill>
              <a:round/>
            </a:ln>
            <a:effectLst/>
          </c:spPr>
          <c:marker>
            <c:symbol val="none"/>
          </c:marker>
          <c:xVal>
            <c:numRef>
              <c:f>Sheet1!$E$22:$E$23</c:f>
              <c:numCache>
                <c:formatCode>General</c:formatCode>
                <c:ptCount val="2"/>
                <c:pt idx="0">
                  <c:v>0.4</c:v>
                </c:pt>
                <c:pt idx="1">
                  <c:v>0.34</c:v>
                </c:pt>
              </c:numCache>
            </c:numRef>
          </c:xVal>
          <c:yVal>
            <c:numRef>
              <c:f>Sheet1!$F$22:$F$23</c:f>
              <c:numCache>
                <c:formatCode>General</c:formatCode>
                <c:ptCount val="2"/>
                <c:pt idx="0">
                  <c:v>0.69391304347826088</c:v>
                </c:pt>
                <c:pt idx="1">
                  <c:v>0.69391304347826088</c:v>
                </c:pt>
              </c:numCache>
            </c:numRef>
          </c:yVal>
          <c:smooth val="1"/>
          <c:extLst>
            <c:ext xmlns:c16="http://schemas.microsoft.com/office/drawing/2014/chart" uri="{C3380CC4-5D6E-409C-BE32-E72D297353CC}">
              <c16:uniqueId val="{0000000E-782B-4FFA-889F-7E2FCA659F4A}"/>
            </c:ext>
          </c:extLst>
        </c:ser>
        <c:ser>
          <c:idx val="15"/>
          <c:order val="15"/>
          <c:spPr>
            <a:ln w="22225" cap="rnd">
              <a:solidFill>
                <a:srgbClr val="002060"/>
              </a:solidFill>
              <a:round/>
            </a:ln>
            <a:effectLst/>
          </c:spPr>
          <c:marker>
            <c:symbol val="none"/>
          </c:marker>
          <c:xVal>
            <c:numRef>
              <c:f>Sheet1!$E$25:$E$26</c:f>
              <c:numCache>
                <c:formatCode>General</c:formatCode>
                <c:ptCount val="2"/>
                <c:pt idx="0">
                  <c:v>0.24</c:v>
                </c:pt>
                <c:pt idx="1">
                  <c:v>0.24</c:v>
                </c:pt>
              </c:numCache>
            </c:numRef>
          </c:xVal>
          <c:yVal>
            <c:numRef>
              <c:f>Sheet1!$F$25:$F$26</c:f>
              <c:numCache>
                <c:formatCode>General</c:formatCode>
                <c:ptCount val="2"/>
                <c:pt idx="0">
                  <c:v>0.61499999999999999</c:v>
                </c:pt>
                <c:pt idx="1">
                  <c:v>0.42333333333333328</c:v>
                </c:pt>
              </c:numCache>
            </c:numRef>
          </c:yVal>
          <c:smooth val="1"/>
          <c:extLst>
            <c:ext xmlns:c16="http://schemas.microsoft.com/office/drawing/2014/chart" uri="{C3380CC4-5D6E-409C-BE32-E72D297353CC}">
              <c16:uniqueId val="{0000000F-782B-4FFA-889F-7E2FCA659F4A}"/>
            </c:ext>
          </c:extLst>
        </c:ser>
        <c:ser>
          <c:idx val="16"/>
          <c:order val="16"/>
          <c:spPr>
            <a:ln w="22225" cap="rnd">
              <a:solidFill>
                <a:srgbClr val="002060"/>
              </a:solidFill>
              <a:round/>
            </a:ln>
            <a:effectLst/>
          </c:spPr>
          <c:marker>
            <c:symbol val="none"/>
          </c:marker>
          <c:xVal>
            <c:numRef>
              <c:f>Sheet1!$E$26:$E$27</c:f>
              <c:numCache>
                <c:formatCode>General</c:formatCode>
                <c:ptCount val="2"/>
                <c:pt idx="0">
                  <c:v>0.24</c:v>
                </c:pt>
                <c:pt idx="1">
                  <c:v>0.1</c:v>
                </c:pt>
              </c:numCache>
            </c:numRef>
          </c:xVal>
          <c:yVal>
            <c:numRef>
              <c:f>Sheet1!$F$26:$F$27</c:f>
              <c:numCache>
                <c:formatCode>General</c:formatCode>
                <c:ptCount val="2"/>
                <c:pt idx="0">
                  <c:v>0.42333333333333328</c:v>
                </c:pt>
                <c:pt idx="1">
                  <c:v>0.42333333333333328</c:v>
                </c:pt>
              </c:numCache>
            </c:numRef>
          </c:yVal>
          <c:smooth val="1"/>
          <c:extLst>
            <c:ext xmlns:c16="http://schemas.microsoft.com/office/drawing/2014/chart" uri="{C3380CC4-5D6E-409C-BE32-E72D297353CC}">
              <c16:uniqueId val="{00000010-782B-4FFA-889F-7E2FCA659F4A}"/>
            </c:ext>
          </c:extLst>
        </c:ser>
        <c:ser>
          <c:idx val="17"/>
          <c:order val="17"/>
          <c:spPr>
            <a:ln w="22225" cap="rnd">
              <a:solidFill>
                <a:srgbClr val="002060"/>
              </a:solidFill>
              <a:round/>
            </a:ln>
            <a:effectLst/>
          </c:spPr>
          <c:marker>
            <c:symbol val="none"/>
          </c:marker>
          <c:xVal>
            <c:numRef>
              <c:f>Sheet1!$E$23:$E$24</c:f>
              <c:numCache>
                <c:formatCode>General</c:formatCode>
                <c:ptCount val="2"/>
                <c:pt idx="0">
                  <c:v>0.34</c:v>
                </c:pt>
                <c:pt idx="1">
                  <c:v>0.34</c:v>
                </c:pt>
              </c:numCache>
            </c:numRef>
          </c:xVal>
          <c:yVal>
            <c:numRef>
              <c:f>Sheet1!$F$23:$F$24</c:f>
              <c:numCache>
                <c:formatCode>General</c:formatCode>
                <c:ptCount val="2"/>
                <c:pt idx="0">
                  <c:v>0.69391304347826088</c:v>
                </c:pt>
                <c:pt idx="1">
                  <c:v>0.61499999999999999</c:v>
                </c:pt>
              </c:numCache>
            </c:numRef>
          </c:yVal>
          <c:smooth val="1"/>
          <c:extLst>
            <c:ext xmlns:c16="http://schemas.microsoft.com/office/drawing/2014/chart" uri="{C3380CC4-5D6E-409C-BE32-E72D297353CC}">
              <c16:uniqueId val="{00000011-782B-4FFA-889F-7E2FCA659F4A}"/>
            </c:ext>
          </c:extLst>
        </c:ser>
        <c:ser>
          <c:idx val="18"/>
          <c:order val="18"/>
          <c:spPr>
            <a:ln w="22225" cap="rnd">
              <a:solidFill>
                <a:srgbClr val="002060"/>
              </a:solidFill>
              <a:round/>
            </a:ln>
            <a:effectLst/>
          </c:spPr>
          <c:marker>
            <c:symbol val="none"/>
          </c:marker>
          <c:xVal>
            <c:numRef>
              <c:f>Sheet1!$E$24:$E$25</c:f>
              <c:numCache>
                <c:formatCode>General</c:formatCode>
                <c:ptCount val="2"/>
                <c:pt idx="0">
                  <c:v>0.34</c:v>
                </c:pt>
                <c:pt idx="1">
                  <c:v>0.24</c:v>
                </c:pt>
              </c:numCache>
            </c:numRef>
          </c:xVal>
          <c:yVal>
            <c:numRef>
              <c:f>Sheet1!$F$24:$F$25</c:f>
              <c:numCache>
                <c:formatCode>General</c:formatCode>
                <c:ptCount val="2"/>
                <c:pt idx="0">
                  <c:v>0.61499999999999999</c:v>
                </c:pt>
                <c:pt idx="1">
                  <c:v>0.61499999999999999</c:v>
                </c:pt>
              </c:numCache>
            </c:numRef>
          </c:yVal>
          <c:smooth val="1"/>
          <c:extLst>
            <c:ext xmlns:c16="http://schemas.microsoft.com/office/drawing/2014/chart" uri="{C3380CC4-5D6E-409C-BE32-E72D297353CC}">
              <c16:uniqueId val="{00000012-782B-4FFA-889F-7E2FCA659F4A}"/>
            </c:ext>
          </c:extLst>
        </c:ser>
        <c:ser>
          <c:idx val="19"/>
          <c:order val="19"/>
          <c:spPr>
            <a:ln w="22225" cap="rnd">
              <a:solidFill>
                <a:srgbClr val="002060"/>
              </a:solidFill>
              <a:round/>
            </a:ln>
            <a:effectLst/>
          </c:spPr>
          <c:marker>
            <c:symbol val="none"/>
          </c:marker>
          <c:xVal>
            <c:numRef>
              <c:f>Sheet1!$E$27:$E$28</c:f>
              <c:numCache>
                <c:formatCode>General</c:formatCode>
                <c:ptCount val="2"/>
                <c:pt idx="0">
                  <c:v>0.1</c:v>
                </c:pt>
                <c:pt idx="1">
                  <c:v>0.1</c:v>
                </c:pt>
              </c:numCache>
            </c:numRef>
          </c:xVal>
          <c:yVal>
            <c:numRef>
              <c:f>Sheet1!$F$27:$F$28</c:f>
              <c:numCache>
                <c:formatCode>General</c:formatCode>
                <c:ptCount val="2"/>
                <c:pt idx="0">
                  <c:v>0.42333333333333328</c:v>
                </c:pt>
                <c:pt idx="1">
                  <c:v>0.155</c:v>
                </c:pt>
              </c:numCache>
            </c:numRef>
          </c:yVal>
          <c:smooth val="1"/>
          <c:extLst>
            <c:ext xmlns:c16="http://schemas.microsoft.com/office/drawing/2014/chart" uri="{C3380CC4-5D6E-409C-BE32-E72D297353CC}">
              <c16:uniqueId val="{00000013-782B-4FFA-889F-7E2FCA659F4A}"/>
            </c:ext>
          </c:extLst>
        </c:ser>
        <c:ser>
          <c:idx val="20"/>
          <c:order val="20"/>
          <c:spPr>
            <a:ln w="22225" cap="rnd">
              <a:solidFill>
                <a:srgbClr val="002060"/>
              </a:solidFill>
              <a:round/>
            </a:ln>
            <a:effectLst/>
          </c:spPr>
          <c:marker>
            <c:symbol val="none"/>
          </c:marker>
          <c:xVal>
            <c:numRef>
              <c:f>Sheet1!$E$28:$E$29</c:f>
              <c:numCache>
                <c:formatCode>General</c:formatCode>
                <c:ptCount val="2"/>
                <c:pt idx="0">
                  <c:v>0.1</c:v>
                </c:pt>
                <c:pt idx="1">
                  <c:v>0.04</c:v>
                </c:pt>
              </c:numCache>
            </c:numRef>
          </c:xVal>
          <c:yVal>
            <c:numRef>
              <c:f>Sheet1!$F$28:$F$29</c:f>
              <c:numCache>
                <c:formatCode>General</c:formatCode>
                <c:ptCount val="2"/>
                <c:pt idx="0">
                  <c:v>0.155</c:v>
                </c:pt>
                <c:pt idx="1">
                  <c:v>0.155</c:v>
                </c:pt>
              </c:numCache>
            </c:numRef>
          </c:yVal>
          <c:smooth val="1"/>
          <c:extLst>
            <c:ext xmlns:c16="http://schemas.microsoft.com/office/drawing/2014/chart" uri="{C3380CC4-5D6E-409C-BE32-E72D297353CC}">
              <c16:uniqueId val="{00000014-782B-4FFA-889F-7E2FCA659F4A}"/>
            </c:ext>
          </c:extLst>
        </c:ser>
        <c:ser>
          <c:idx val="21"/>
          <c:order val="21"/>
          <c:spPr>
            <a:ln w="22225" cap="rnd">
              <a:solidFill>
                <a:srgbClr val="002060"/>
              </a:solidFill>
              <a:round/>
            </a:ln>
            <a:effectLst/>
          </c:spPr>
          <c:marker>
            <c:symbol val="none"/>
          </c:marker>
          <c:xVal>
            <c:numRef>
              <c:f>Sheet1!$E$29:$E$30</c:f>
              <c:numCache>
                <c:formatCode>General</c:formatCode>
                <c:ptCount val="2"/>
                <c:pt idx="0">
                  <c:v>0.04</c:v>
                </c:pt>
                <c:pt idx="1">
                  <c:v>0.04</c:v>
                </c:pt>
              </c:numCache>
            </c:numRef>
          </c:xVal>
          <c:yVal>
            <c:numRef>
              <c:f>Sheet1!$F$29:$F$30</c:f>
              <c:numCache>
                <c:formatCode>General</c:formatCode>
                <c:ptCount val="2"/>
                <c:pt idx="0">
                  <c:v>0.155</c:v>
                </c:pt>
                <c:pt idx="1">
                  <c:v>0.04</c:v>
                </c:pt>
              </c:numCache>
            </c:numRef>
          </c:yVal>
          <c:smooth val="1"/>
          <c:extLst>
            <c:ext xmlns:c16="http://schemas.microsoft.com/office/drawing/2014/chart" uri="{C3380CC4-5D6E-409C-BE32-E72D297353CC}">
              <c16:uniqueId val="{00000015-782B-4FFA-889F-7E2FCA659F4A}"/>
            </c:ext>
          </c:extLst>
        </c:ser>
        <c:dLbls>
          <c:showLegendKey val="0"/>
          <c:showVal val="0"/>
          <c:showCatName val="0"/>
          <c:showSerName val="0"/>
          <c:showPercent val="0"/>
          <c:showBubbleSize val="0"/>
        </c:dLbls>
        <c:axId val="385472432"/>
        <c:axId val="385471648"/>
      </c:scatterChart>
      <c:valAx>
        <c:axId val="385472432"/>
        <c:scaling>
          <c:orientation val="minMax"/>
          <c:max val="1"/>
        </c:scaling>
        <c:delete val="0"/>
        <c:axPos val="b"/>
        <c:majorGridlines>
          <c:spPr>
            <a:ln w="9525" cap="flat" cmpd="sng" algn="ctr">
              <a:solidFill>
                <a:schemeClr val="bg1">
                  <a:lumMod val="50000"/>
                </a:schemeClr>
              </a:solidFill>
              <a:round/>
            </a:ln>
            <a:effectLst/>
          </c:spPr>
        </c:majorGridlines>
        <c:title>
          <c:tx>
            <c:rich>
              <a:bodyPr rot="0" spcFirstLastPara="1" vertOverflow="ellipsis" vert="horz" wrap="square" anchor="ctr" anchorCtr="1"/>
              <a:lstStyle/>
              <a:p>
                <a:pPr>
                  <a:defRPr sz="1400" b="0" i="0" u="none" strike="noStrike" kern="1200" cap="all" baseline="0">
                    <a:solidFill>
                      <a:schemeClr val="tx1"/>
                    </a:solidFill>
                    <a:latin typeface="+mn-lt"/>
                    <a:ea typeface="+mn-ea"/>
                    <a:cs typeface="+mn-cs"/>
                  </a:defRPr>
                </a:pPr>
                <a:r>
                  <a:rPr lang="en-US" sz="1400" cap="none" baseline="0" dirty="0">
                    <a:solidFill>
                      <a:schemeClr val="tx1"/>
                    </a:solidFill>
                  </a:rPr>
                  <a:t>Liquid mole fraction (X)</a:t>
                </a:r>
              </a:p>
            </c:rich>
          </c:tx>
          <c:layout>
            <c:manualLayout>
              <c:xMode val="edge"/>
              <c:yMode val="edge"/>
              <c:x val="0.40153305508588277"/>
              <c:y val="0.89917986269278516"/>
            </c:manualLayout>
          </c:layout>
          <c:overlay val="0"/>
          <c:spPr>
            <a:noFill/>
            <a:ln>
              <a:noFill/>
            </a:ln>
            <a:effectLst/>
          </c:spPr>
          <c:txPr>
            <a:bodyPr rot="0" spcFirstLastPara="1" vertOverflow="ellipsis" vert="horz" wrap="square" anchor="ctr" anchorCtr="1"/>
            <a:lstStyle/>
            <a:p>
              <a:pPr>
                <a:defRPr sz="1400" b="0" i="0" u="none" strike="noStrike" kern="1200" cap="all"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85471648"/>
        <c:crosses val="autoZero"/>
        <c:crossBetween val="midCat"/>
        <c:majorUnit val="0.1"/>
        <c:minorUnit val="2.0000000000000004E-2"/>
      </c:valAx>
      <c:valAx>
        <c:axId val="385471648"/>
        <c:scaling>
          <c:orientation val="minMax"/>
          <c:max val="1"/>
        </c:scaling>
        <c:delete val="0"/>
        <c:axPos val="l"/>
        <c:majorGridlines>
          <c:spPr>
            <a:ln w="952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400" b="0" i="0" u="none" strike="noStrike" kern="1200" cap="all" baseline="0">
                    <a:solidFill>
                      <a:schemeClr val="tx1"/>
                    </a:solidFill>
                    <a:latin typeface="+mn-lt"/>
                    <a:ea typeface="+mn-ea"/>
                    <a:cs typeface="+mn-cs"/>
                  </a:defRPr>
                </a:pPr>
                <a:r>
                  <a:rPr lang="en-US" sz="1400" cap="none" baseline="0" dirty="0">
                    <a:solidFill>
                      <a:schemeClr val="tx1"/>
                    </a:solidFill>
                  </a:rPr>
                  <a:t>Vapor mole fraction (y)</a:t>
                </a:r>
              </a:p>
            </c:rich>
          </c:tx>
          <c:layout>
            <c:manualLayout>
              <c:xMode val="edge"/>
              <c:yMode val="edge"/>
              <c:x val="2.351338888289654E-2"/>
              <c:y val="0.17989773890562777"/>
            </c:manualLayout>
          </c:layout>
          <c:overlay val="0"/>
          <c:spPr>
            <a:noFill/>
            <a:ln>
              <a:noFill/>
            </a:ln>
            <a:effectLst/>
          </c:spPr>
          <c:txPr>
            <a:bodyPr rot="-5400000" spcFirstLastPara="1" vertOverflow="ellipsis" vert="horz" wrap="square" anchor="ctr" anchorCtr="1"/>
            <a:lstStyle/>
            <a:p>
              <a:pPr>
                <a:defRPr sz="1400" b="0" i="0" u="none" strike="noStrike" kern="1200" cap="all"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85472432"/>
        <c:crosses val="autoZero"/>
        <c:crossBetween val="midCat"/>
        <c:majorUnit val="0.1"/>
        <c:minorUnit val="2.0000000000000004E-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w="22225" cap="rnd">
              <a:solidFill>
                <a:schemeClr val="accent1"/>
              </a:solidFill>
              <a:round/>
            </a:ln>
            <a:effectLst/>
          </c:spPr>
          <c:marker>
            <c:symbol val="none"/>
          </c:marker>
          <c:xVal>
            <c:numRef>
              <c:f>Sheet2!$C$4:$C$14</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Sheet2!$D$4:$D$14</c:f>
              <c:numCache>
                <c:formatCode>General</c:formatCode>
                <c:ptCount val="11"/>
                <c:pt idx="0">
                  <c:v>0</c:v>
                </c:pt>
                <c:pt idx="1">
                  <c:v>0.42</c:v>
                </c:pt>
                <c:pt idx="2">
                  <c:v>0.57999999999999996</c:v>
                </c:pt>
                <c:pt idx="3">
                  <c:v>0.66</c:v>
                </c:pt>
                <c:pt idx="4">
                  <c:v>0.73</c:v>
                </c:pt>
                <c:pt idx="5">
                  <c:v>0.78</c:v>
                </c:pt>
                <c:pt idx="6">
                  <c:v>0.83</c:v>
                </c:pt>
                <c:pt idx="7">
                  <c:v>0.88</c:v>
                </c:pt>
                <c:pt idx="8">
                  <c:v>0.92</c:v>
                </c:pt>
                <c:pt idx="9">
                  <c:v>0.96</c:v>
                </c:pt>
                <c:pt idx="10">
                  <c:v>1</c:v>
                </c:pt>
              </c:numCache>
            </c:numRef>
          </c:yVal>
          <c:smooth val="1"/>
          <c:extLst>
            <c:ext xmlns:c16="http://schemas.microsoft.com/office/drawing/2014/chart" uri="{C3380CC4-5D6E-409C-BE32-E72D297353CC}">
              <c16:uniqueId val="{00000000-F31D-48FD-9203-567D345A7B65}"/>
            </c:ext>
          </c:extLst>
        </c:ser>
        <c:ser>
          <c:idx val="1"/>
          <c:order val="1"/>
          <c:spPr>
            <a:ln w="22225" cap="rnd">
              <a:solidFill>
                <a:schemeClr val="tx1"/>
              </a:solidFill>
              <a:round/>
            </a:ln>
            <a:effectLst/>
          </c:spPr>
          <c:marker>
            <c:symbol val="none"/>
          </c:marker>
          <c:xVal>
            <c:numRef>
              <c:f>Sheet2!$F$4:$F$5</c:f>
              <c:numCache>
                <c:formatCode>General</c:formatCode>
                <c:ptCount val="2"/>
                <c:pt idx="0">
                  <c:v>0</c:v>
                </c:pt>
                <c:pt idx="1">
                  <c:v>1</c:v>
                </c:pt>
              </c:numCache>
            </c:numRef>
          </c:xVal>
          <c:yVal>
            <c:numRef>
              <c:f>Sheet2!$G$4:$G$5</c:f>
              <c:numCache>
                <c:formatCode>General</c:formatCode>
                <c:ptCount val="2"/>
                <c:pt idx="0">
                  <c:v>0</c:v>
                </c:pt>
                <c:pt idx="1">
                  <c:v>1</c:v>
                </c:pt>
              </c:numCache>
            </c:numRef>
          </c:yVal>
          <c:smooth val="1"/>
          <c:extLst>
            <c:ext xmlns:c16="http://schemas.microsoft.com/office/drawing/2014/chart" uri="{C3380CC4-5D6E-409C-BE32-E72D297353CC}">
              <c16:uniqueId val="{00000001-F31D-48FD-9203-567D345A7B65}"/>
            </c:ext>
          </c:extLst>
        </c:ser>
        <c:ser>
          <c:idx val="2"/>
          <c:order val="2"/>
          <c:spPr>
            <a:ln w="22225" cap="rnd">
              <a:solidFill>
                <a:schemeClr val="accent4">
                  <a:lumMod val="75000"/>
                </a:schemeClr>
              </a:solidFill>
              <a:round/>
            </a:ln>
            <a:effectLst/>
          </c:spPr>
          <c:marker>
            <c:symbol val="none"/>
          </c:marker>
          <c:xVal>
            <c:numRef>
              <c:f>Sheet2!$F$7:$F$8</c:f>
              <c:numCache>
                <c:formatCode>General</c:formatCode>
                <c:ptCount val="2"/>
                <c:pt idx="0">
                  <c:v>0.9</c:v>
                </c:pt>
                <c:pt idx="1">
                  <c:v>0.6</c:v>
                </c:pt>
              </c:numCache>
            </c:numRef>
          </c:xVal>
          <c:yVal>
            <c:numRef>
              <c:f>Sheet2!$G$7:$G$8</c:f>
              <c:numCache>
                <c:formatCode>General</c:formatCode>
                <c:ptCount val="2"/>
                <c:pt idx="0">
                  <c:v>0.9</c:v>
                </c:pt>
                <c:pt idx="1">
                  <c:v>0.74</c:v>
                </c:pt>
              </c:numCache>
            </c:numRef>
          </c:yVal>
          <c:smooth val="1"/>
          <c:extLst>
            <c:ext xmlns:c16="http://schemas.microsoft.com/office/drawing/2014/chart" uri="{C3380CC4-5D6E-409C-BE32-E72D297353CC}">
              <c16:uniqueId val="{00000002-F31D-48FD-9203-567D345A7B65}"/>
            </c:ext>
          </c:extLst>
        </c:ser>
        <c:ser>
          <c:idx val="3"/>
          <c:order val="3"/>
          <c:spPr>
            <a:ln w="22225" cap="rnd">
              <a:solidFill>
                <a:schemeClr val="accent4">
                  <a:lumMod val="75000"/>
                </a:schemeClr>
              </a:solidFill>
              <a:round/>
            </a:ln>
            <a:effectLst/>
          </c:spPr>
          <c:marker>
            <c:symbol val="none"/>
          </c:marker>
          <c:xVal>
            <c:numRef>
              <c:f>Sheet2!$F$10:$F$11</c:f>
              <c:numCache>
                <c:formatCode>General</c:formatCode>
                <c:ptCount val="2"/>
                <c:pt idx="0">
                  <c:v>0.14000000000000001</c:v>
                </c:pt>
                <c:pt idx="1">
                  <c:v>0.6</c:v>
                </c:pt>
              </c:numCache>
            </c:numRef>
          </c:xVal>
          <c:yVal>
            <c:numRef>
              <c:f>Sheet2!$G$10:$G$11</c:f>
              <c:numCache>
                <c:formatCode>General</c:formatCode>
                <c:ptCount val="2"/>
                <c:pt idx="0">
                  <c:v>0.14000000000000001</c:v>
                </c:pt>
                <c:pt idx="1">
                  <c:v>0.74</c:v>
                </c:pt>
              </c:numCache>
            </c:numRef>
          </c:yVal>
          <c:smooth val="1"/>
          <c:extLst>
            <c:ext xmlns:c16="http://schemas.microsoft.com/office/drawing/2014/chart" uri="{C3380CC4-5D6E-409C-BE32-E72D297353CC}">
              <c16:uniqueId val="{00000003-F31D-48FD-9203-567D345A7B65}"/>
            </c:ext>
          </c:extLst>
        </c:ser>
        <c:ser>
          <c:idx val="4"/>
          <c:order val="4"/>
          <c:spPr>
            <a:ln w="22225" cap="rnd">
              <a:solidFill>
                <a:srgbClr val="002060"/>
              </a:solidFill>
              <a:round/>
            </a:ln>
            <a:effectLst/>
          </c:spPr>
          <c:marker>
            <c:symbol val="none"/>
          </c:marker>
          <c:xVal>
            <c:numRef>
              <c:f>Sheet2!$F$14:$F$15</c:f>
              <c:numCache>
                <c:formatCode>General</c:formatCode>
                <c:ptCount val="2"/>
                <c:pt idx="0">
                  <c:v>0.9</c:v>
                </c:pt>
                <c:pt idx="1">
                  <c:v>0.76</c:v>
                </c:pt>
              </c:numCache>
            </c:numRef>
          </c:xVal>
          <c:yVal>
            <c:numRef>
              <c:f>Sheet2!$G$14:$G$15</c:f>
              <c:numCache>
                <c:formatCode>General</c:formatCode>
                <c:ptCount val="2"/>
                <c:pt idx="0">
                  <c:v>0.9</c:v>
                </c:pt>
                <c:pt idx="1">
                  <c:v>0.9</c:v>
                </c:pt>
              </c:numCache>
            </c:numRef>
          </c:yVal>
          <c:smooth val="1"/>
          <c:extLst>
            <c:ext xmlns:c16="http://schemas.microsoft.com/office/drawing/2014/chart" uri="{C3380CC4-5D6E-409C-BE32-E72D297353CC}">
              <c16:uniqueId val="{00000004-F31D-48FD-9203-567D345A7B65}"/>
            </c:ext>
          </c:extLst>
        </c:ser>
        <c:ser>
          <c:idx val="5"/>
          <c:order val="5"/>
          <c:spPr>
            <a:ln w="22225" cap="rnd">
              <a:solidFill>
                <a:srgbClr val="002060"/>
              </a:solidFill>
              <a:round/>
            </a:ln>
            <a:effectLst/>
          </c:spPr>
          <c:marker>
            <c:symbol val="none"/>
          </c:marker>
          <c:xVal>
            <c:numRef>
              <c:f>Sheet2!$F$15:$F$16</c:f>
              <c:numCache>
                <c:formatCode>General</c:formatCode>
                <c:ptCount val="2"/>
                <c:pt idx="0">
                  <c:v>0.76</c:v>
                </c:pt>
                <c:pt idx="1">
                  <c:v>0.76</c:v>
                </c:pt>
              </c:numCache>
            </c:numRef>
          </c:xVal>
          <c:yVal>
            <c:numRef>
              <c:f>Sheet2!$G$15:$G$16</c:f>
              <c:numCache>
                <c:formatCode>General</c:formatCode>
                <c:ptCount val="2"/>
                <c:pt idx="0">
                  <c:v>0.9</c:v>
                </c:pt>
                <c:pt idx="1">
                  <c:v>0.82533333333333325</c:v>
                </c:pt>
              </c:numCache>
            </c:numRef>
          </c:yVal>
          <c:smooth val="1"/>
          <c:extLst>
            <c:ext xmlns:c16="http://schemas.microsoft.com/office/drawing/2014/chart" uri="{C3380CC4-5D6E-409C-BE32-E72D297353CC}">
              <c16:uniqueId val="{00000005-F31D-48FD-9203-567D345A7B65}"/>
            </c:ext>
          </c:extLst>
        </c:ser>
        <c:ser>
          <c:idx val="6"/>
          <c:order val="6"/>
          <c:spPr>
            <a:ln w="22225" cap="rnd">
              <a:solidFill>
                <a:srgbClr val="002060"/>
              </a:solidFill>
              <a:round/>
            </a:ln>
            <a:effectLst/>
          </c:spPr>
          <c:marker>
            <c:symbol val="none"/>
          </c:marker>
          <c:xVal>
            <c:numRef>
              <c:f>Sheet2!$F$16:$F$17</c:f>
              <c:numCache>
                <c:formatCode>General</c:formatCode>
                <c:ptCount val="2"/>
                <c:pt idx="0">
                  <c:v>0.76</c:v>
                </c:pt>
                <c:pt idx="1">
                  <c:v>0.6</c:v>
                </c:pt>
              </c:numCache>
            </c:numRef>
          </c:xVal>
          <c:yVal>
            <c:numRef>
              <c:f>Sheet2!$G$16:$G$17</c:f>
              <c:numCache>
                <c:formatCode>General</c:formatCode>
                <c:ptCount val="2"/>
                <c:pt idx="0">
                  <c:v>0.82533333333333325</c:v>
                </c:pt>
                <c:pt idx="1">
                  <c:v>0.82533333333333325</c:v>
                </c:pt>
              </c:numCache>
            </c:numRef>
          </c:yVal>
          <c:smooth val="1"/>
          <c:extLst>
            <c:ext xmlns:c16="http://schemas.microsoft.com/office/drawing/2014/chart" uri="{C3380CC4-5D6E-409C-BE32-E72D297353CC}">
              <c16:uniqueId val="{00000006-F31D-48FD-9203-567D345A7B65}"/>
            </c:ext>
          </c:extLst>
        </c:ser>
        <c:ser>
          <c:idx val="7"/>
          <c:order val="7"/>
          <c:spPr>
            <a:ln w="22225" cap="rnd">
              <a:solidFill>
                <a:srgbClr val="002060"/>
              </a:solidFill>
              <a:round/>
            </a:ln>
            <a:effectLst/>
          </c:spPr>
          <c:marker>
            <c:symbol val="none"/>
          </c:marker>
          <c:xVal>
            <c:numRef>
              <c:f>Sheet2!$F$17:$F$18</c:f>
              <c:numCache>
                <c:formatCode>General</c:formatCode>
                <c:ptCount val="2"/>
                <c:pt idx="0">
                  <c:v>0.6</c:v>
                </c:pt>
                <c:pt idx="1">
                  <c:v>0.6</c:v>
                </c:pt>
              </c:numCache>
            </c:numRef>
          </c:xVal>
          <c:yVal>
            <c:numRef>
              <c:f>Sheet2!$G$17:$G$18</c:f>
              <c:numCache>
                <c:formatCode>General</c:formatCode>
                <c:ptCount val="2"/>
                <c:pt idx="0">
                  <c:v>0.82533333333333325</c:v>
                </c:pt>
                <c:pt idx="1">
                  <c:v>0.74</c:v>
                </c:pt>
              </c:numCache>
            </c:numRef>
          </c:yVal>
          <c:smooth val="1"/>
          <c:extLst>
            <c:ext xmlns:c16="http://schemas.microsoft.com/office/drawing/2014/chart" uri="{C3380CC4-5D6E-409C-BE32-E72D297353CC}">
              <c16:uniqueId val="{00000007-F31D-48FD-9203-567D345A7B65}"/>
            </c:ext>
          </c:extLst>
        </c:ser>
        <c:ser>
          <c:idx val="8"/>
          <c:order val="8"/>
          <c:spPr>
            <a:ln w="22225" cap="rnd">
              <a:solidFill>
                <a:srgbClr val="002060"/>
              </a:solidFill>
              <a:round/>
            </a:ln>
            <a:effectLst/>
          </c:spPr>
          <c:marker>
            <c:symbol val="none"/>
          </c:marker>
          <c:xVal>
            <c:numRef>
              <c:f>Sheet2!$F$18:$F$19</c:f>
              <c:numCache>
                <c:formatCode>General</c:formatCode>
                <c:ptCount val="2"/>
                <c:pt idx="0">
                  <c:v>0.6</c:v>
                </c:pt>
                <c:pt idx="1">
                  <c:v>0.42</c:v>
                </c:pt>
              </c:numCache>
            </c:numRef>
          </c:xVal>
          <c:yVal>
            <c:numRef>
              <c:f>Sheet2!$G$18:$G$19</c:f>
              <c:numCache>
                <c:formatCode>General</c:formatCode>
                <c:ptCount val="2"/>
                <c:pt idx="0">
                  <c:v>0.74</c:v>
                </c:pt>
                <c:pt idx="1">
                  <c:v>0.74</c:v>
                </c:pt>
              </c:numCache>
            </c:numRef>
          </c:yVal>
          <c:smooth val="1"/>
          <c:extLst>
            <c:ext xmlns:c16="http://schemas.microsoft.com/office/drawing/2014/chart" uri="{C3380CC4-5D6E-409C-BE32-E72D297353CC}">
              <c16:uniqueId val="{00000008-F31D-48FD-9203-567D345A7B65}"/>
            </c:ext>
          </c:extLst>
        </c:ser>
        <c:ser>
          <c:idx val="9"/>
          <c:order val="9"/>
          <c:spPr>
            <a:ln w="22225" cap="rnd">
              <a:solidFill>
                <a:srgbClr val="002060"/>
              </a:solidFill>
              <a:round/>
            </a:ln>
            <a:effectLst/>
          </c:spPr>
          <c:marker>
            <c:symbol val="none"/>
          </c:marker>
          <c:xVal>
            <c:numRef>
              <c:f>Sheet2!$F$19:$F$20</c:f>
              <c:numCache>
                <c:formatCode>General</c:formatCode>
                <c:ptCount val="2"/>
                <c:pt idx="0">
                  <c:v>0.42</c:v>
                </c:pt>
                <c:pt idx="1">
                  <c:v>0.42</c:v>
                </c:pt>
              </c:numCache>
            </c:numRef>
          </c:xVal>
          <c:yVal>
            <c:numRef>
              <c:f>Sheet2!$G$19:$G$20</c:f>
              <c:numCache>
                <c:formatCode>General</c:formatCode>
                <c:ptCount val="2"/>
                <c:pt idx="0">
                  <c:v>0.74</c:v>
                </c:pt>
                <c:pt idx="1">
                  <c:v>0.50521739130434773</c:v>
                </c:pt>
              </c:numCache>
            </c:numRef>
          </c:yVal>
          <c:smooth val="1"/>
          <c:extLst>
            <c:ext xmlns:c16="http://schemas.microsoft.com/office/drawing/2014/chart" uri="{C3380CC4-5D6E-409C-BE32-E72D297353CC}">
              <c16:uniqueId val="{00000009-F31D-48FD-9203-567D345A7B65}"/>
            </c:ext>
          </c:extLst>
        </c:ser>
        <c:ser>
          <c:idx val="10"/>
          <c:order val="10"/>
          <c:spPr>
            <a:ln w="22225" cap="rnd">
              <a:solidFill>
                <a:srgbClr val="002060"/>
              </a:solidFill>
              <a:round/>
            </a:ln>
            <a:effectLst/>
          </c:spPr>
          <c:marker>
            <c:symbol val="none"/>
          </c:marker>
          <c:xVal>
            <c:numRef>
              <c:f>Sheet2!$F$20:$F$21</c:f>
              <c:numCache>
                <c:formatCode>General</c:formatCode>
                <c:ptCount val="2"/>
                <c:pt idx="0">
                  <c:v>0.42</c:v>
                </c:pt>
                <c:pt idx="1">
                  <c:v>0.14000000000000001</c:v>
                </c:pt>
              </c:numCache>
            </c:numRef>
          </c:xVal>
          <c:yVal>
            <c:numRef>
              <c:f>Sheet2!$G$20:$G$21</c:f>
              <c:numCache>
                <c:formatCode>General</c:formatCode>
                <c:ptCount val="2"/>
                <c:pt idx="0">
                  <c:v>0.50521739130434773</c:v>
                </c:pt>
                <c:pt idx="1">
                  <c:v>0.50521739130434773</c:v>
                </c:pt>
              </c:numCache>
            </c:numRef>
          </c:yVal>
          <c:smooth val="1"/>
          <c:extLst>
            <c:ext xmlns:c16="http://schemas.microsoft.com/office/drawing/2014/chart" uri="{C3380CC4-5D6E-409C-BE32-E72D297353CC}">
              <c16:uniqueId val="{0000000A-F31D-48FD-9203-567D345A7B65}"/>
            </c:ext>
          </c:extLst>
        </c:ser>
        <c:ser>
          <c:idx val="11"/>
          <c:order val="11"/>
          <c:spPr>
            <a:ln w="22225" cap="rnd">
              <a:solidFill>
                <a:srgbClr val="002060"/>
              </a:solidFill>
              <a:round/>
            </a:ln>
            <a:effectLst/>
          </c:spPr>
          <c:marker>
            <c:symbol val="none"/>
          </c:marker>
          <c:xVal>
            <c:numRef>
              <c:f>Sheet2!$F$21:$F$22</c:f>
              <c:numCache>
                <c:formatCode>General</c:formatCode>
                <c:ptCount val="2"/>
                <c:pt idx="0">
                  <c:v>0.14000000000000001</c:v>
                </c:pt>
                <c:pt idx="1">
                  <c:v>0.14000000000000001</c:v>
                </c:pt>
              </c:numCache>
            </c:numRef>
          </c:xVal>
          <c:yVal>
            <c:numRef>
              <c:f>Sheet2!$G$21:$G$22</c:f>
              <c:numCache>
                <c:formatCode>General</c:formatCode>
                <c:ptCount val="2"/>
                <c:pt idx="0">
                  <c:v>0.50521739130434773</c:v>
                </c:pt>
                <c:pt idx="1">
                  <c:v>0.13999999999999999</c:v>
                </c:pt>
              </c:numCache>
            </c:numRef>
          </c:yVal>
          <c:smooth val="1"/>
          <c:extLst>
            <c:ext xmlns:c16="http://schemas.microsoft.com/office/drawing/2014/chart" uri="{C3380CC4-5D6E-409C-BE32-E72D297353CC}">
              <c16:uniqueId val="{0000000B-F31D-48FD-9203-567D345A7B65}"/>
            </c:ext>
          </c:extLst>
        </c:ser>
        <c:dLbls>
          <c:showLegendKey val="0"/>
          <c:showVal val="0"/>
          <c:showCatName val="0"/>
          <c:showSerName val="0"/>
          <c:showPercent val="0"/>
          <c:showBubbleSize val="0"/>
        </c:dLbls>
        <c:axId val="385473216"/>
        <c:axId val="385461456"/>
      </c:scatterChart>
      <c:valAx>
        <c:axId val="385473216"/>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cap="none" baseline="0">
                    <a:solidFill>
                      <a:schemeClr val="tx1"/>
                    </a:solidFill>
                    <a:latin typeface="+mn-lt"/>
                    <a:ea typeface="+mn-ea"/>
                    <a:cs typeface="+mn-cs"/>
                  </a:defRPr>
                </a:pPr>
                <a:r>
                  <a:rPr lang="en-US" sz="1400" cap="none" baseline="0" dirty="0">
                    <a:solidFill>
                      <a:schemeClr val="tx1"/>
                    </a:solidFill>
                  </a:rPr>
                  <a:t>Liquid mole fraction (X)</a:t>
                </a:r>
              </a:p>
            </c:rich>
          </c:tx>
          <c:overlay val="0"/>
          <c:spPr>
            <a:noFill/>
            <a:ln>
              <a:noFill/>
            </a:ln>
            <a:effectLst/>
          </c:spPr>
          <c:txPr>
            <a:bodyPr rot="0" spcFirstLastPara="1" vertOverflow="ellipsis" vert="horz" wrap="square" anchor="ctr" anchorCtr="1"/>
            <a:lstStyle/>
            <a:p>
              <a:pPr>
                <a:defRPr sz="1400" b="0" i="0" u="none" strike="noStrike" kern="1200" cap="none"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85461456"/>
        <c:crosses val="autoZero"/>
        <c:crossBetween val="midCat"/>
        <c:majorUnit val="0.1"/>
      </c:valAx>
      <c:valAx>
        <c:axId val="385461456"/>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cap="none" baseline="0">
                    <a:solidFill>
                      <a:schemeClr val="tx1"/>
                    </a:solidFill>
                    <a:latin typeface="+mn-lt"/>
                    <a:ea typeface="+mn-ea"/>
                    <a:cs typeface="+mn-cs"/>
                  </a:defRPr>
                </a:pPr>
                <a:r>
                  <a:rPr lang="en-US" sz="1400" cap="none" baseline="0" dirty="0">
                    <a:solidFill>
                      <a:schemeClr val="tx1"/>
                    </a:solidFill>
                  </a:rPr>
                  <a:t>Vapor mole fraction (y)</a:t>
                </a:r>
              </a:p>
            </c:rich>
          </c:tx>
          <c:layout>
            <c:manualLayout>
              <c:xMode val="edge"/>
              <c:yMode val="edge"/>
              <c:x val="1.269908566583206E-2"/>
              <c:y val="0.20396441141459537"/>
            </c:manualLayout>
          </c:layout>
          <c:overlay val="0"/>
          <c:spPr>
            <a:noFill/>
            <a:ln>
              <a:noFill/>
            </a:ln>
            <a:effectLst/>
          </c:spPr>
          <c:txPr>
            <a:bodyPr rot="-5400000" spcFirstLastPara="1" vertOverflow="ellipsis" vert="horz" wrap="square" anchor="ctr" anchorCtr="1"/>
            <a:lstStyle/>
            <a:p>
              <a:pPr>
                <a:defRPr sz="1400" b="0" i="0" u="none" strike="noStrike" kern="1200" cap="none"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85473216"/>
        <c:crosses val="autoZero"/>
        <c:crossBetween val="midCat"/>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w="22225" cap="rnd">
              <a:solidFill>
                <a:schemeClr val="accent1"/>
              </a:solidFill>
              <a:round/>
            </a:ln>
            <a:effectLst/>
          </c:spPr>
          <c:marker>
            <c:symbol val="none"/>
          </c:marker>
          <c:xVal>
            <c:numRef>
              <c:f>Sheet2!$C$4:$C$14</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Sheet2!$D$4:$D$14</c:f>
              <c:numCache>
                <c:formatCode>General</c:formatCode>
                <c:ptCount val="11"/>
                <c:pt idx="0">
                  <c:v>0</c:v>
                </c:pt>
                <c:pt idx="1">
                  <c:v>0.42</c:v>
                </c:pt>
                <c:pt idx="2">
                  <c:v>0.57999999999999996</c:v>
                </c:pt>
                <c:pt idx="3">
                  <c:v>0.66</c:v>
                </c:pt>
                <c:pt idx="4">
                  <c:v>0.73</c:v>
                </c:pt>
                <c:pt idx="5">
                  <c:v>0.78</c:v>
                </c:pt>
                <c:pt idx="6">
                  <c:v>0.83</c:v>
                </c:pt>
                <c:pt idx="7">
                  <c:v>0.88</c:v>
                </c:pt>
                <c:pt idx="8">
                  <c:v>0.92</c:v>
                </c:pt>
                <c:pt idx="9">
                  <c:v>0.96</c:v>
                </c:pt>
                <c:pt idx="10">
                  <c:v>1</c:v>
                </c:pt>
              </c:numCache>
            </c:numRef>
          </c:yVal>
          <c:smooth val="1"/>
          <c:extLst>
            <c:ext xmlns:c16="http://schemas.microsoft.com/office/drawing/2014/chart" uri="{C3380CC4-5D6E-409C-BE32-E72D297353CC}">
              <c16:uniqueId val="{00000000-34B0-4176-9E79-15A843D6199B}"/>
            </c:ext>
          </c:extLst>
        </c:ser>
        <c:ser>
          <c:idx val="1"/>
          <c:order val="1"/>
          <c:spPr>
            <a:ln w="22225" cap="rnd">
              <a:solidFill>
                <a:schemeClr val="tx1"/>
              </a:solidFill>
              <a:round/>
            </a:ln>
            <a:effectLst/>
          </c:spPr>
          <c:marker>
            <c:symbol val="none"/>
          </c:marker>
          <c:xVal>
            <c:numRef>
              <c:f>Sheet2!$F$4:$F$5</c:f>
              <c:numCache>
                <c:formatCode>General</c:formatCode>
                <c:ptCount val="2"/>
                <c:pt idx="0">
                  <c:v>0</c:v>
                </c:pt>
                <c:pt idx="1">
                  <c:v>1</c:v>
                </c:pt>
              </c:numCache>
            </c:numRef>
          </c:xVal>
          <c:yVal>
            <c:numRef>
              <c:f>Sheet2!$G$4:$G$5</c:f>
              <c:numCache>
                <c:formatCode>General</c:formatCode>
                <c:ptCount val="2"/>
                <c:pt idx="0">
                  <c:v>0</c:v>
                </c:pt>
                <c:pt idx="1">
                  <c:v>1</c:v>
                </c:pt>
              </c:numCache>
            </c:numRef>
          </c:yVal>
          <c:smooth val="1"/>
          <c:extLst>
            <c:ext xmlns:c16="http://schemas.microsoft.com/office/drawing/2014/chart" uri="{C3380CC4-5D6E-409C-BE32-E72D297353CC}">
              <c16:uniqueId val="{00000001-34B0-4176-9E79-15A843D6199B}"/>
            </c:ext>
          </c:extLst>
        </c:ser>
        <c:ser>
          <c:idx val="2"/>
          <c:order val="2"/>
          <c:spPr>
            <a:ln w="22225" cap="rnd">
              <a:solidFill>
                <a:schemeClr val="accent4">
                  <a:lumMod val="75000"/>
                </a:schemeClr>
              </a:solidFill>
              <a:round/>
            </a:ln>
            <a:effectLst/>
          </c:spPr>
          <c:marker>
            <c:symbol val="none"/>
          </c:marker>
          <c:xVal>
            <c:numRef>
              <c:f>Sheet2!$F$7:$F$8</c:f>
              <c:numCache>
                <c:formatCode>General</c:formatCode>
                <c:ptCount val="2"/>
                <c:pt idx="0">
                  <c:v>0.9</c:v>
                </c:pt>
                <c:pt idx="1">
                  <c:v>0.6</c:v>
                </c:pt>
              </c:numCache>
            </c:numRef>
          </c:xVal>
          <c:yVal>
            <c:numRef>
              <c:f>Sheet2!$G$7:$G$8</c:f>
              <c:numCache>
                <c:formatCode>General</c:formatCode>
                <c:ptCount val="2"/>
                <c:pt idx="0">
                  <c:v>0.9</c:v>
                </c:pt>
                <c:pt idx="1">
                  <c:v>0.74</c:v>
                </c:pt>
              </c:numCache>
            </c:numRef>
          </c:yVal>
          <c:smooth val="1"/>
          <c:extLst>
            <c:ext xmlns:c16="http://schemas.microsoft.com/office/drawing/2014/chart" uri="{C3380CC4-5D6E-409C-BE32-E72D297353CC}">
              <c16:uniqueId val="{00000002-34B0-4176-9E79-15A843D6199B}"/>
            </c:ext>
          </c:extLst>
        </c:ser>
        <c:ser>
          <c:idx val="3"/>
          <c:order val="3"/>
          <c:spPr>
            <a:ln w="22225" cap="rnd">
              <a:solidFill>
                <a:schemeClr val="accent4">
                  <a:lumMod val="75000"/>
                </a:schemeClr>
              </a:solidFill>
              <a:round/>
            </a:ln>
            <a:effectLst/>
          </c:spPr>
          <c:marker>
            <c:symbol val="none"/>
          </c:marker>
          <c:xVal>
            <c:numRef>
              <c:f>Sheet2!$F$10:$F$11</c:f>
              <c:numCache>
                <c:formatCode>General</c:formatCode>
                <c:ptCount val="2"/>
                <c:pt idx="0">
                  <c:v>0.14000000000000001</c:v>
                </c:pt>
                <c:pt idx="1">
                  <c:v>0.6</c:v>
                </c:pt>
              </c:numCache>
            </c:numRef>
          </c:xVal>
          <c:yVal>
            <c:numRef>
              <c:f>Sheet2!$G$10:$G$11</c:f>
              <c:numCache>
                <c:formatCode>General</c:formatCode>
                <c:ptCount val="2"/>
                <c:pt idx="0">
                  <c:v>0.14000000000000001</c:v>
                </c:pt>
                <c:pt idx="1">
                  <c:v>0.74</c:v>
                </c:pt>
              </c:numCache>
            </c:numRef>
          </c:yVal>
          <c:smooth val="1"/>
          <c:extLst>
            <c:ext xmlns:c16="http://schemas.microsoft.com/office/drawing/2014/chart" uri="{C3380CC4-5D6E-409C-BE32-E72D297353CC}">
              <c16:uniqueId val="{00000003-34B0-4176-9E79-15A843D6199B}"/>
            </c:ext>
          </c:extLst>
        </c:ser>
        <c:ser>
          <c:idx val="4"/>
          <c:order val="4"/>
          <c:spPr>
            <a:ln w="22225" cap="rnd">
              <a:solidFill>
                <a:srgbClr val="002060"/>
              </a:solidFill>
              <a:round/>
            </a:ln>
            <a:effectLst/>
          </c:spPr>
          <c:marker>
            <c:symbol val="none"/>
          </c:marker>
          <c:xVal>
            <c:numRef>
              <c:f>Sheet2!$F$14:$F$15</c:f>
              <c:numCache>
                <c:formatCode>General</c:formatCode>
                <c:ptCount val="2"/>
                <c:pt idx="0">
                  <c:v>0.9</c:v>
                </c:pt>
                <c:pt idx="1">
                  <c:v>0.76</c:v>
                </c:pt>
              </c:numCache>
            </c:numRef>
          </c:xVal>
          <c:yVal>
            <c:numRef>
              <c:f>Sheet2!$G$14:$G$15</c:f>
              <c:numCache>
                <c:formatCode>General</c:formatCode>
                <c:ptCount val="2"/>
                <c:pt idx="0">
                  <c:v>0.9</c:v>
                </c:pt>
                <c:pt idx="1">
                  <c:v>0.9</c:v>
                </c:pt>
              </c:numCache>
            </c:numRef>
          </c:yVal>
          <c:smooth val="1"/>
          <c:extLst>
            <c:ext xmlns:c16="http://schemas.microsoft.com/office/drawing/2014/chart" uri="{C3380CC4-5D6E-409C-BE32-E72D297353CC}">
              <c16:uniqueId val="{00000004-34B0-4176-9E79-15A843D6199B}"/>
            </c:ext>
          </c:extLst>
        </c:ser>
        <c:ser>
          <c:idx val="5"/>
          <c:order val="5"/>
          <c:spPr>
            <a:ln w="22225" cap="rnd">
              <a:solidFill>
                <a:srgbClr val="002060"/>
              </a:solidFill>
              <a:round/>
            </a:ln>
            <a:effectLst/>
          </c:spPr>
          <c:marker>
            <c:symbol val="none"/>
          </c:marker>
          <c:xVal>
            <c:numRef>
              <c:f>Sheet2!$F$15:$F$16</c:f>
              <c:numCache>
                <c:formatCode>General</c:formatCode>
                <c:ptCount val="2"/>
                <c:pt idx="0">
                  <c:v>0.76</c:v>
                </c:pt>
                <c:pt idx="1">
                  <c:v>0.76</c:v>
                </c:pt>
              </c:numCache>
            </c:numRef>
          </c:xVal>
          <c:yVal>
            <c:numRef>
              <c:f>Sheet2!$G$15:$G$16</c:f>
              <c:numCache>
                <c:formatCode>General</c:formatCode>
                <c:ptCount val="2"/>
                <c:pt idx="0">
                  <c:v>0.9</c:v>
                </c:pt>
                <c:pt idx="1">
                  <c:v>0.82533333333333325</c:v>
                </c:pt>
              </c:numCache>
            </c:numRef>
          </c:yVal>
          <c:smooth val="1"/>
          <c:extLst>
            <c:ext xmlns:c16="http://schemas.microsoft.com/office/drawing/2014/chart" uri="{C3380CC4-5D6E-409C-BE32-E72D297353CC}">
              <c16:uniqueId val="{00000005-34B0-4176-9E79-15A843D6199B}"/>
            </c:ext>
          </c:extLst>
        </c:ser>
        <c:ser>
          <c:idx val="6"/>
          <c:order val="6"/>
          <c:spPr>
            <a:ln w="22225" cap="rnd">
              <a:solidFill>
                <a:srgbClr val="002060"/>
              </a:solidFill>
              <a:round/>
            </a:ln>
            <a:effectLst/>
          </c:spPr>
          <c:marker>
            <c:symbol val="none"/>
          </c:marker>
          <c:xVal>
            <c:numRef>
              <c:f>Sheet2!$F$16:$F$17</c:f>
              <c:numCache>
                <c:formatCode>General</c:formatCode>
                <c:ptCount val="2"/>
                <c:pt idx="0">
                  <c:v>0.76</c:v>
                </c:pt>
                <c:pt idx="1">
                  <c:v>0.6</c:v>
                </c:pt>
              </c:numCache>
            </c:numRef>
          </c:xVal>
          <c:yVal>
            <c:numRef>
              <c:f>Sheet2!$G$16:$G$17</c:f>
              <c:numCache>
                <c:formatCode>General</c:formatCode>
                <c:ptCount val="2"/>
                <c:pt idx="0">
                  <c:v>0.82533333333333325</c:v>
                </c:pt>
                <c:pt idx="1">
                  <c:v>0.82533333333333325</c:v>
                </c:pt>
              </c:numCache>
            </c:numRef>
          </c:yVal>
          <c:smooth val="1"/>
          <c:extLst>
            <c:ext xmlns:c16="http://schemas.microsoft.com/office/drawing/2014/chart" uri="{C3380CC4-5D6E-409C-BE32-E72D297353CC}">
              <c16:uniqueId val="{00000006-34B0-4176-9E79-15A843D6199B}"/>
            </c:ext>
          </c:extLst>
        </c:ser>
        <c:ser>
          <c:idx val="7"/>
          <c:order val="7"/>
          <c:spPr>
            <a:ln w="22225" cap="rnd">
              <a:solidFill>
                <a:srgbClr val="002060"/>
              </a:solidFill>
              <a:round/>
            </a:ln>
            <a:effectLst/>
          </c:spPr>
          <c:marker>
            <c:symbol val="none"/>
          </c:marker>
          <c:xVal>
            <c:numRef>
              <c:f>Sheet2!$F$17:$F$18</c:f>
              <c:numCache>
                <c:formatCode>General</c:formatCode>
                <c:ptCount val="2"/>
                <c:pt idx="0">
                  <c:v>0.6</c:v>
                </c:pt>
                <c:pt idx="1">
                  <c:v>0.6</c:v>
                </c:pt>
              </c:numCache>
            </c:numRef>
          </c:xVal>
          <c:yVal>
            <c:numRef>
              <c:f>Sheet2!$G$17:$G$18</c:f>
              <c:numCache>
                <c:formatCode>General</c:formatCode>
                <c:ptCount val="2"/>
                <c:pt idx="0">
                  <c:v>0.82533333333333325</c:v>
                </c:pt>
                <c:pt idx="1">
                  <c:v>0.74</c:v>
                </c:pt>
              </c:numCache>
            </c:numRef>
          </c:yVal>
          <c:smooth val="1"/>
          <c:extLst>
            <c:ext xmlns:c16="http://schemas.microsoft.com/office/drawing/2014/chart" uri="{C3380CC4-5D6E-409C-BE32-E72D297353CC}">
              <c16:uniqueId val="{00000007-34B0-4176-9E79-15A843D6199B}"/>
            </c:ext>
          </c:extLst>
        </c:ser>
        <c:ser>
          <c:idx val="8"/>
          <c:order val="8"/>
          <c:spPr>
            <a:ln w="22225" cap="rnd">
              <a:solidFill>
                <a:srgbClr val="002060"/>
              </a:solidFill>
              <a:round/>
            </a:ln>
            <a:effectLst/>
          </c:spPr>
          <c:marker>
            <c:symbol val="none"/>
          </c:marker>
          <c:xVal>
            <c:numRef>
              <c:f>Sheet2!$F$18:$F$19</c:f>
              <c:numCache>
                <c:formatCode>General</c:formatCode>
                <c:ptCount val="2"/>
                <c:pt idx="0">
                  <c:v>0.6</c:v>
                </c:pt>
                <c:pt idx="1">
                  <c:v>0.42</c:v>
                </c:pt>
              </c:numCache>
            </c:numRef>
          </c:xVal>
          <c:yVal>
            <c:numRef>
              <c:f>Sheet2!$G$18:$G$19</c:f>
              <c:numCache>
                <c:formatCode>General</c:formatCode>
                <c:ptCount val="2"/>
                <c:pt idx="0">
                  <c:v>0.74</c:v>
                </c:pt>
                <c:pt idx="1">
                  <c:v>0.74</c:v>
                </c:pt>
              </c:numCache>
            </c:numRef>
          </c:yVal>
          <c:smooth val="1"/>
          <c:extLst>
            <c:ext xmlns:c16="http://schemas.microsoft.com/office/drawing/2014/chart" uri="{C3380CC4-5D6E-409C-BE32-E72D297353CC}">
              <c16:uniqueId val="{00000008-34B0-4176-9E79-15A843D6199B}"/>
            </c:ext>
          </c:extLst>
        </c:ser>
        <c:ser>
          <c:idx val="9"/>
          <c:order val="9"/>
          <c:spPr>
            <a:ln w="22225" cap="rnd">
              <a:solidFill>
                <a:srgbClr val="002060"/>
              </a:solidFill>
              <a:round/>
            </a:ln>
            <a:effectLst/>
          </c:spPr>
          <c:marker>
            <c:symbol val="none"/>
          </c:marker>
          <c:xVal>
            <c:numRef>
              <c:f>Sheet2!$F$19:$F$20</c:f>
              <c:numCache>
                <c:formatCode>General</c:formatCode>
                <c:ptCount val="2"/>
                <c:pt idx="0">
                  <c:v>0.42</c:v>
                </c:pt>
                <c:pt idx="1">
                  <c:v>0.42</c:v>
                </c:pt>
              </c:numCache>
            </c:numRef>
          </c:xVal>
          <c:yVal>
            <c:numRef>
              <c:f>Sheet2!$G$19:$G$20</c:f>
              <c:numCache>
                <c:formatCode>General</c:formatCode>
                <c:ptCount val="2"/>
                <c:pt idx="0">
                  <c:v>0.74</c:v>
                </c:pt>
                <c:pt idx="1">
                  <c:v>0.50521739130434773</c:v>
                </c:pt>
              </c:numCache>
            </c:numRef>
          </c:yVal>
          <c:smooth val="1"/>
          <c:extLst>
            <c:ext xmlns:c16="http://schemas.microsoft.com/office/drawing/2014/chart" uri="{C3380CC4-5D6E-409C-BE32-E72D297353CC}">
              <c16:uniqueId val="{00000009-34B0-4176-9E79-15A843D6199B}"/>
            </c:ext>
          </c:extLst>
        </c:ser>
        <c:ser>
          <c:idx val="10"/>
          <c:order val="10"/>
          <c:spPr>
            <a:ln w="22225" cap="rnd">
              <a:solidFill>
                <a:srgbClr val="002060"/>
              </a:solidFill>
              <a:round/>
            </a:ln>
            <a:effectLst/>
          </c:spPr>
          <c:marker>
            <c:symbol val="none"/>
          </c:marker>
          <c:xVal>
            <c:numRef>
              <c:f>Sheet2!$F$20:$F$21</c:f>
              <c:numCache>
                <c:formatCode>General</c:formatCode>
                <c:ptCount val="2"/>
                <c:pt idx="0">
                  <c:v>0.42</c:v>
                </c:pt>
                <c:pt idx="1">
                  <c:v>0.14000000000000001</c:v>
                </c:pt>
              </c:numCache>
            </c:numRef>
          </c:xVal>
          <c:yVal>
            <c:numRef>
              <c:f>Sheet2!$G$20:$G$21</c:f>
              <c:numCache>
                <c:formatCode>General</c:formatCode>
                <c:ptCount val="2"/>
                <c:pt idx="0">
                  <c:v>0.50521739130434773</c:v>
                </c:pt>
                <c:pt idx="1">
                  <c:v>0.50521739130434773</c:v>
                </c:pt>
              </c:numCache>
            </c:numRef>
          </c:yVal>
          <c:smooth val="1"/>
          <c:extLst>
            <c:ext xmlns:c16="http://schemas.microsoft.com/office/drawing/2014/chart" uri="{C3380CC4-5D6E-409C-BE32-E72D297353CC}">
              <c16:uniqueId val="{0000000A-34B0-4176-9E79-15A843D6199B}"/>
            </c:ext>
          </c:extLst>
        </c:ser>
        <c:ser>
          <c:idx val="11"/>
          <c:order val="11"/>
          <c:spPr>
            <a:ln w="22225" cap="rnd">
              <a:solidFill>
                <a:srgbClr val="002060"/>
              </a:solidFill>
              <a:round/>
            </a:ln>
            <a:effectLst/>
          </c:spPr>
          <c:marker>
            <c:symbol val="none"/>
          </c:marker>
          <c:xVal>
            <c:numRef>
              <c:f>Sheet2!$F$21:$F$22</c:f>
              <c:numCache>
                <c:formatCode>General</c:formatCode>
                <c:ptCount val="2"/>
                <c:pt idx="0">
                  <c:v>0.14000000000000001</c:v>
                </c:pt>
                <c:pt idx="1">
                  <c:v>0.14000000000000001</c:v>
                </c:pt>
              </c:numCache>
            </c:numRef>
          </c:xVal>
          <c:yVal>
            <c:numRef>
              <c:f>Sheet2!$G$21:$G$22</c:f>
              <c:numCache>
                <c:formatCode>General</c:formatCode>
                <c:ptCount val="2"/>
                <c:pt idx="0">
                  <c:v>0.50521739130434773</c:v>
                </c:pt>
                <c:pt idx="1">
                  <c:v>0.13999999999999999</c:v>
                </c:pt>
              </c:numCache>
            </c:numRef>
          </c:yVal>
          <c:smooth val="1"/>
          <c:extLst>
            <c:ext xmlns:c16="http://schemas.microsoft.com/office/drawing/2014/chart" uri="{C3380CC4-5D6E-409C-BE32-E72D297353CC}">
              <c16:uniqueId val="{0000000B-34B0-4176-9E79-15A843D6199B}"/>
            </c:ext>
          </c:extLst>
        </c:ser>
        <c:dLbls>
          <c:showLegendKey val="0"/>
          <c:showVal val="0"/>
          <c:showCatName val="0"/>
          <c:showSerName val="0"/>
          <c:showPercent val="0"/>
          <c:showBubbleSize val="0"/>
        </c:dLbls>
        <c:axId val="193849744"/>
        <c:axId val="193859544"/>
      </c:scatterChart>
      <c:valAx>
        <c:axId val="193849744"/>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cap="none" baseline="0">
                    <a:solidFill>
                      <a:schemeClr val="tx1"/>
                    </a:solidFill>
                    <a:latin typeface="+mn-lt"/>
                    <a:ea typeface="+mn-ea"/>
                    <a:cs typeface="+mn-cs"/>
                  </a:defRPr>
                </a:pPr>
                <a:r>
                  <a:rPr lang="en-US" sz="1400" cap="none" baseline="0" dirty="0">
                    <a:solidFill>
                      <a:schemeClr val="tx1"/>
                    </a:solidFill>
                  </a:rPr>
                  <a:t>Liquid mole fraction (X)</a:t>
                </a:r>
              </a:p>
            </c:rich>
          </c:tx>
          <c:overlay val="0"/>
          <c:spPr>
            <a:noFill/>
            <a:ln>
              <a:noFill/>
            </a:ln>
            <a:effectLst/>
          </c:spPr>
          <c:txPr>
            <a:bodyPr rot="0" spcFirstLastPara="1" vertOverflow="ellipsis" vert="horz" wrap="square" anchor="ctr" anchorCtr="1"/>
            <a:lstStyle/>
            <a:p>
              <a:pPr>
                <a:defRPr sz="1400" b="0" i="0" u="none" strike="noStrike" kern="1200" cap="none"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93859544"/>
        <c:crosses val="autoZero"/>
        <c:crossBetween val="midCat"/>
        <c:majorUnit val="0.1"/>
      </c:valAx>
      <c:valAx>
        <c:axId val="19385954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cap="none" baseline="0">
                    <a:solidFill>
                      <a:schemeClr val="tx1"/>
                    </a:solidFill>
                    <a:latin typeface="+mn-lt"/>
                    <a:ea typeface="+mn-ea"/>
                    <a:cs typeface="+mn-cs"/>
                  </a:defRPr>
                </a:pPr>
                <a:r>
                  <a:rPr lang="en-US" sz="1400" cap="none" baseline="0" dirty="0">
                    <a:solidFill>
                      <a:schemeClr val="tx1"/>
                    </a:solidFill>
                  </a:rPr>
                  <a:t>Vapor mole fraction (y)</a:t>
                </a:r>
              </a:p>
            </c:rich>
          </c:tx>
          <c:layout>
            <c:manualLayout>
              <c:xMode val="edge"/>
              <c:yMode val="edge"/>
              <c:x val="1.269908566583206E-2"/>
              <c:y val="0.20396441141459537"/>
            </c:manualLayout>
          </c:layout>
          <c:overlay val="0"/>
          <c:spPr>
            <a:noFill/>
            <a:ln>
              <a:noFill/>
            </a:ln>
            <a:effectLst/>
          </c:spPr>
          <c:txPr>
            <a:bodyPr rot="-5400000" spcFirstLastPara="1" vertOverflow="ellipsis" vert="horz" wrap="square" anchor="ctr" anchorCtr="1"/>
            <a:lstStyle/>
            <a:p>
              <a:pPr>
                <a:defRPr sz="1400" b="0" i="0" u="none" strike="noStrike" kern="1200" cap="none"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93849744"/>
        <c:crosses val="autoZero"/>
        <c:crossBetween val="midCat"/>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15658789236271"/>
          <c:y val="3.1672158824615902E-2"/>
          <c:w val="0.84244014097776698"/>
          <c:h val="0.79995471002401142"/>
        </c:manualLayout>
      </c:layout>
      <c:scatterChart>
        <c:scatterStyle val="smoothMarker"/>
        <c:varyColors val="0"/>
        <c:ser>
          <c:idx val="0"/>
          <c:order val="0"/>
          <c:spPr>
            <a:ln w="22225" cap="rnd">
              <a:solidFill>
                <a:schemeClr val="accent4"/>
              </a:solidFill>
              <a:round/>
            </a:ln>
            <a:effectLst/>
          </c:spPr>
          <c:marker>
            <c:symbol val="none"/>
          </c:marker>
          <c:xVal>
            <c:numRef>
              <c:f>Sheet3!$B$4:$B$14</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Sheet3!$C$4:$C$14</c:f>
              <c:numCache>
                <c:formatCode>General</c:formatCode>
                <c:ptCount val="11"/>
                <c:pt idx="0">
                  <c:v>0</c:v>
                </c:pt>
                <c:pt idx="1">
                  <c:v>0.42</c:v>
                </c:pt>
                <c:pt idx="2">
                  <c:v>0.57999999999999996</c:v>
                </c:pt>
                <c:pt idx="3">
                  <c:v>0.66</c:v>
                </c:pt>
                <c:pt idx="4">
                  <c:v>0.73</c:v>
                </c:pt>
                <c:pt idx="5">
                  <c:v>0.78</c:v>
                </c:pt>
                <c:pt idx="6">
                  <c:v>0.83</c:v>
                </c:pt>
                <c:pt idx="7">
                  <c:v>0.87</c:v>
                </c:pt>
                <c:pt idx="8">
                  <c:v>0.92</c:v>
                </c:pt>
                <c:pt idx="9">
                  <c:v>0.96</c:v>
                </c:pt>
                <c:pt idx="10">
                  <c:v>1</c:v>
                </c:pt>
              </c:numCache>
            </c:numRef>
          </c:yVal>
          <c:smooth val="1"/>
          <c:extLst>
            <c:ext xmlns:c16="http://schemas.microsoft.com/office/drawing/2014/chart" uri="{C3380CC4-5D6E-409C-BE32-E72D297353CC}">
              <c16:uniqueId val="{00000000-53FA-404F-92D8-607EEEC19F17}"/>
            </c:ext>
          </c:extLst>
        </c:ser>
        <c:ser>
          <c:idx val="1"/>
          <c:order val="1"/>
          <c:spPr>
            <a:ln w="22225" cap="rnd">
              <a:solidFill>
                <a:schemeClr val="tx1"/>
              </a:solidFill>
              <a:round/>
            </a:ln>
            <a:effectLst/>
          </c:spPr>
          <c:marker>
            <c:symbol val="none"/>
          </c:marker>
          <c:xVal>
            <c:numRef>
              <c:f>Sheet3!$E$4:$E$5</c:f>
              <c:numCache>
                <c:formatCode>General</c:formatCode>
                <c:ptCount val="2"/>
                <c:pt idx="0">
                  <c:v>0</c:v>
                </c:pt>
                <c:pt idx="1">
                  <c:v>1</c:v>
                </c:pt>
              </c:numCache>
            </c:numRef>
          </c:xVal>
          <c:yVal>
            <c:numRef>
              <c:f>Sheet3!$F$4:$F$5</c:f>
              <c:numCache>
                <c:formatCode>General</c:formatCode>
                <c:ptCount val="2"/>
                <c:pt idx="0">
                  <c:v>0</c:v>
                </c:pt>
                <c:pt idx="1">
                  <c:v>1</c:v>
                </c:pt>
              </c:numCache>
            </c:numRef>
          </c:yVal>
          <c:smooth val="1"/>
          <c:extLst>
            <c:ext xmlns:c16="http://schemas.microsoft.com/office/drawing/2014/chart" uri="{C3380CC4-5D6E-409C-BE32-E72D297353CC}">
              <c16:uniqueId val="{00000001-53FA-404F-92D8-607EEEC19F17}"/>
            </c:ext>
          </c:extLst>
        </c:ser>
        <c:ser>
          <c:idx val="2"/>
          <c:order val="2"/>
          <c:spPr>
            <a:ln w="22225" cap="rnd">
              <a:solidFill>
                <a:schemeClr val="accent1">
                  <a:lumMod val="75000"/>
                </a:schemeClr>
              </a:solidFill>
              <a:round/>
            </a:ln>
            <a:effectLst/>
          </c:spPr>
          <c:marker>
            <c:symbol val="none"/>
          </c:marker>
          <c:xVal>
            <c:numRef>
              <c:f>Sheet3!$E$7:$E$8</c:f>
              <c:numCache>
                <c:formatCode>General</c:formatCode>
                <c:ptCount val="2"/>
                <c:pt idx="0">
                  <c:v>0.75</c:v>
                </c:pt>
                <c:pt idx="1">
                  <c:v>0.75</c:v>
                </c:pt>
              </c:numCache>
            </c:numRef>
          </c:xVal>
          <c:yVal>
            <c:numRef>
              <c:f>Sheet3!$F$7:$F$8</c:f>
              <c:numCache>
                <c:formatCode>General</c:formatCode>
                <c:ptCount val="2"/>
                <c:pt idx="0">
                  <c:v>0.75</c:v>
                </c:pt>
                <c:pt idx="1">
                  <c:v>0.81</c:v>
                </c:pt>
              </c:numCache>
            </c:numRef>
          </c:yVal>
          <c:smooth val="1"/>
          <c:extLst>
            <c:ext xmlns:c16="http://schemas.microsoft.com/office/drawing/2014/chart" uri="{C3380CC4-5D6E-409C-BE32-E72D297353CC}">
              <c16:uniqueId val="{00000002-53FA-404F-92D8-607EEEC19F17}"/>
            </c:ext>
          </c:extLst>
        </c:ser>
        <c:ser>
          <c:idx val="3"/>
          <c:order val="3"/>
          <c:spPr>
            <a:ln w="22225" cap="rnd">
              <a:solidFill>
                <a:schemeClr val="accent1">
                  <a:lumMod val="75000"/>
                </a:schemeClr>
              </a:solidFill>
              <a:round/>
            </a:ln>
            <a:effectLst/>
          </c:spPr>
          <c:marker>
            <c:symbol val="none"/>
          </c:marker>
          <c:xVal>
            <c:numRef>
              <c:f>Sheet3!$E$10:$E$11</c:f>
              <c:numCache>
                <c:formatCode>General</c:formatCode>
                <c:ptCount val="2"/>
                <c:pt idx="0">
                  <c:v>0.5</c:v>
                </c:pt>
                <c:pt idx="1">
                  <c:v>0.37</c:v>
                </c:pt>
              </c:numCache>
            </c:numRef>
          </c:xVal>
          <c:yVal>
            <c:numRef>
              <c:f>Sheet3!$F$10:$F$11</c:f>
              <c:numCache>
                <c:formatCode>General</c:formatCode>
                <c:ptCount val="2"/>
                <c:pt idx="0">
                  <c:v>0.5</c:v>
                </c:pt>
                <c:pt idx="1">
                  <c:v>0.63</c:v>
                </c:pt>
              </c:numCache>
            </c:numRef>
          </c:yVal>
          <c:smooth val="1"/>
          <c:extLst>
            <c:ext xmlns:c16="http://schemas.microsoft.com/office/drawing/2014/chart" uri="{C3380CC4-5D6E-409C-BE32-E72D297353CC}">
              <c16:uniqueId val="{00000003-53FA-404F-92D8-607EEEC19F17}"/>
            </c:ext>
          </c:extLst>
        </c:ser>
        <c:ser>
          <c:idx val="4"/>
          <c:order val="4"/>
          <c:spPr>
            <a:ln w="22225" cap="rnd">
              <a:solidFill>
                <a:schemeClr val="accent5"/>
              </a:solidFill>
              <a:round/>
            </a:ln>
            <a:effectLst/>
          </c:spPr>
          <c:marker>
            <c:symbol val="none"/>
          </c:marker>
          <c:xVal>
            <c:numRef>
              <c:f>Sheet3!$E$13:$E$14</c:f>
              <c:numCache>
                <c:formatCode>General</c:formatCode>
                <c:ptCount val="2"/>
                <c:pt idx="0">
                  <c:v>0.95</c:v>
                </c:pt>
                <c:pt idx="1">
                  <c:v>0.75</c:v>
                </c:pt>
              </c:numCache>
            </c:numRef>
          </c:xVal>
          <c:yVal>
            <c:numRef>
              <c:f>Sheet3!$F$13:$F$14</c:f>
              <c:numCache>
                <c:formatCode>General</c:formatCode>
                <c:ptCount val="2"/>
                <c:pt idx="0">
                  <c:v>0.95</c:v>
                </c:pt>
                <c:pt idx="1">
                  <c:v>0.81</c:v>
                </c:pt>
              </c:numCache>
            </c:numRef>
          </c:yVal>
          <c:smooth val="1"/>
          <c:extLst>
            <c:ext xmlns:c16="http://schemas.microsoft.com/office/drawing/2014/chart" uri="{C3380CC4-5D6E-409C-BE32-E72D297353CC}">
              <c16:uniqueId val="{00000004-53FA-404F-92D8-607EEEC19F17}"/>
            </c:ext>
          </c:extLst>
        </c:ser>
        <c:ser>
          <c:idx val="5"/>
          <c:order val="5"/>
          <c:spPr>
            <a:ln w="22225" cap="rnd">
              <a:solidFill>
                <a:schemeClr val="accent2">
                  <a:lumMod val="75000"/>
                </a:schemeClr>
              </a:solidFill>
              <a:round/>
            </a:ln>
            <a:effectLst/>
          </c:spPr>
          <c:marker>
            <c:symbol val="none"/>
          </c:marker>
          <c:xVal>
            <c:numRef>
              <c:f>Sheet3!$E$14:$E$15</c:f>
              <c:numCache>
                <c:formatCode>General</c:formatCode>
                <c:ptCount val="2"/>
                <c:pt idx="0">
                  <c:v>0.75</c:v>
                </c:pt>
                <c:pt idx="1">
                  <c:v>0.37</c:v>
                </c:pt>
              </c:numCache>
            </c:numRef>
          </c:xVal>
          <c:yVal>
            <c:numRef>
              <c:f>Sheet3!$F$14:$F$15</c:f>
              <c:numCache>
                <c:formatCode>General</c:formatCode>
                <c:ptCount val="2"/>
                <c:pt idx="0">
                  <c:v>0.81</c:v>
                </c:pt>
                <c:pt idx="1">
                  <c:v>0.63</c:v>
                </c:pt>
              </c:numCache>
            </c:numRef>
          </c:yVal>
          <c:smooth val="1"/>
          <c:extLst>
            <c:ext xmlns:c16="http://schemas.microsoft.com/office/drawing/2014/chart" uri="{C3380CC4-5D6E-409C-BE32-E72D297353CC}">
              <c16:uniqueId val="{00000005-53FA-404F-92D8-607EEEC19F17}"/>
            </c:ext>
          </c:extLst>
        </c:ser>
        <c:ser>
          <c:idx val="6"/>
          <c:order val="6"/>
          <c:spPr>
            <a:ln w="22225" cap="rnd">
              <a:solidFill>
                <a:schemeClr val="accent2">
                  <a:lumMod val="75000"/>
                </a:schemeClr>
              </a:solidFill>
              <a:round/>
            </a:ln>
            <a:effectLst/>
          </c:spPr>
          <c:marker>
            <c:symbol val="none"/>
          </c:marker>
          <c:xVal>
            <c:numRef>
              <c:f>Sheet3!$E$15:$E$16</c:f>
              <c:numCache>
                <c:formatCode>General</c:formatCode>
                <c:ptCount val="2"/>
                <c:pt idx="0">
                  <c:v>0.37</c:v>
                </c:pt>
                <c:pt idx="1">
                  <c:v>0.05</c:v>
                </c:pt>
              </c:numCache>
            </c:numRef>
          </c:xVal>
          <c:yVal>
            <c:numRef>
              <c:f>Sheet3!$F$15:$F$16</c:f>
              <c:numCache>
                <c:formatCode>General</c:formatCode>
                <c:ptCount val="2"/>
                <c:pt idx="0">
                  <c:v>0.63</c:v>
                </c:pt>
                <c:pt idx="1">
                  <c:v>0.05</c:v>
                </c:pt>
              </c:numCache>
            </c:numRef>
          </c:yVal>
          <c:smooth val="1"/>
          <c:extLst>
            <c:ext xmlns:c16="http://schemas.microsoft.com/office/drawing/2014/chart" uri="{C3380CC4-5D6E-409C-BE32-E72D297353CC}">
              <c16:uniqueId val="{00000006-53FA-404F-92D8-607EEEC19F17}"/>
            </c:ext>
          </c:extLst>
        </c:ser>
        <c:ser>
          <c:idx val="7"/>
          <c:order val="7"/>
          <c:spPr>
            <a:ln w="22225" cap="rnd">
              <a:solidFill>
                <a:srgbClr val="002060"/>
              </a:solidFill>
              <a:round/>
            </a:ln>
            <a:effectLst/>
          </c:spPr>
          <c:marker>
            <c:symbol val="none"/>
          </c:marker>
          <c:xVal>
            <c:numRef>
              <c:f>Sheet3!$E$18:$E$19</c:f>
              <c:numCache>
                <c:formatCode>General</c:formatCode>
                <c:ptCount val="2"/>
                <c:pt idx="0">
                  <c:v>0.97</c:v>
                </c:pt>
                <c:pt idx="1">
                  <c:v>0.93500000000000005</c:v>
                </c:pt>
              </c:numCache>
            </c:numRef>
          </c:xVal>
          <c:yVal>
            <c:numRef>
              <c:f>Sheet3!$F$18:$F$19</c:f>
              <c:numCache>
                <c:formatCode>General</c:formatCode>
                <c:ptCount val="2"/>
                <c:pt idx="0">
                  <c:v>0.97</c:v>
                </c:pt>
                <c:pt idx="1">
                  <c:v>0.97</c:v>
                </c:pt>
              </c:numCache>
            </c:numRef>
          </c:yVal>
          <c:smooth val="1"/>
          <c:extLst>
            <c:ext xmlns:c16="http://schemas.microsoft.com/office/drawing/2014/chart" uri="{C3380CC4-5D6E-409C-BE32-E72D297353CC}">
              <c16:uniqueId val="{00000007-53FA-404F-92D8-607EEEC19F17}"/>
            </c:ext>
          </c:extLst>
        </c:ser>
        <c:ser>
          <c:idx val="8"/>
          <c:order val="8"/>
          <c:spPr>
            <a:ln w="22225" cap="rnd">
              <a:solidFill>
                <a:srgbClr val="002060"/>
              </a:solidFill>
              <a:round/>
            </a:ln>
            <a:effectLst/>
          </c:spPr>
          <c:marker>
            <c:symbol val="none"/>
          </c:marker>
          <c:xVal>
            <c:numRef>
              <c:f>Sheet3!$E$19:$E$20</c:f>
              <c:numCache>
                <c:formatCode>General</c:formatCode>
                <c:ptCount val="2"/>
                <c:pt idx="0">
                  <c:v>0.93500000000000005</c:v>
                </c:pt>
                <c:pt idx="1">
                  <c:v>0.93500000000000005</c:v>
                </c:pt>
              </c:numCache>
            </c:numRef>
          </c:xVal>
          <c:yVal>
            <c:numRef>
              <c:f>Sheet3!$F$19:$F$20</c:f>
              <c:numCache>
                <c:formatCode>General</c:formatCode>
                <c:ptCount val="2"/>
                <c:pt idx="0">
                  <c:v>0.97</c:v>
                </c:pt>
                <c:pt idx="1">
                  <c:v>0.9395</c:v>
                </c:pt>
              </c:numCache>
            </c:numRef>
          </c:yVal>
          <c:smooth val="1"/>
          <c:extLst>
            <c:ext xmlns:c16="http://schemas.microsoft.com/office/drawing/2014/chart" uri="{C3380CC4-5D6E-409C-BE32-E72D297353CC}">
              <c16:uniqueId val="{00000008-53FA-404F-92D8-607EEEC19F17}"/>
            </c:ext>
          </c:extLst>
        </c:ser>
        <c:ser>
          <c:idx val="9"/>
          <c:order val="9"/>
          <c:spPr>
            <a:ln w="22225" cap="rnd">
              <a:solidFill>
                <a:schemeClr val="accent4">
                  <a:lumMod val="60000"/>
                </a:schemeClr>
              </a:solidFill>
              <a:round/>
            </a:ln>
            <a:effectLst/>
          </c:spPr>
          <c:marker>
            <c:symbol val="none"/>
          </c:marker>
          <c:xVal>
            <c:numRef>
              <c:f>Sheet3!$E$20:$E$21</c:f>
              <c:numCache>
                <c:formatCode>General</c:formatCode>
                <c:ptCount val="2"/>
                <c:pt idx="0">
                  <c:v>0.93500000000000005</c:v>
                </c:pt>
                <c:pt idx="1">
                  <c:v>0.87</c:v>
                </c:pt>
              </c:numCache>
            </c:numRef>
          </c:xVal>
          <c:yVal>
            <c:numRef>
              <c:f>Sheet3!$F$20:$F$21</c:f>
              <c:numCache>
                <c:formatCode>General</c:formatCode>
                <c:ptCount val="2"/>
                <c:pt idx="0">
                  <c:v>0.9395</c:v>
                </c:pt>
                <c:pt idx="1">
                  <c:v>0.9395</c:v>
                </c:pt>
              </c:numCache>
            </c:numRef>
          </c:yVal>
          <c:smooth val="1"/>
          <c:extLst>
            <c:ext xmlns:c16="http://schemas.microsoft.com/office/drawing/2014/chart" uri="{C3380CC4-5D6E-409C-BE32-E72D297353CC}">
              <c16:uniqueId val="{00000009-53FA-404F-92D8-607EEEC19F17}"/>
            </c:ext>
          </c:extLst>
        </c:ser>
        <c:ser>
          <c:idx val="10"/>
          <c:order val="10"/>
          <c:spPr>
            <a:ln w="22225" cap="rnd">
              <a:solidFill>
                <a:srgbClr val="002060"/>
              </a:solidFill>
              <a:round/>
            </a:ln>
            <a:effectLst/>
          </c:spPr>
          <c:marker>
            <c:symbol val="none"/>
          </c:marker>
          <c:xVal>
            <c:numRef>
              <c:f>Sheet3!$E$21:$E$22</c:f>
              <c:numCache>
                <c:formatCode>General</c:formatCode>
                <c:ptCount val="2"/>
                <c:pt idx="0">
                  <c:v>0.87</c:v>
                </c:pt>
                <c:pt idx="1">
                  <c:v>0.87</c:v>
                </c:pt>
              </c:numCache>
            </c:numRef>
          </c:xVal>
          <c:yVal>
            <c:numRef>
              <c:f>Sheet3!$F$21:$F$22</c:f>
              <c:numCache>
                <c:formatCode>General</c:formatCode>
                <c:ptCount val="2"/>
                <c:pt idx="0">
                  <c:v>0.9395</c:v>
                </c:pt>
                <c:pt idx="1">
                  <c:v>0.89400000000000002</c:v>
                </c:pt>
              </c:numCache>
            </c:numRef>
          </c:yVal>
          <c:smooth val="1"/>
          <c:extLst>
            <c:ext xmlns:c16="http://schemas.microsoft.com/office/drawing/2014/chart" uri="{C3380CC4-5D6E-409C-BE32-E72D297353CC}">
              <c16:uniqueId val="{0000000A-53FA-404F-92D8-607EEEC19F17}"/>
            </c:ext>
          </c:extLst>
        </c:ser>
        <c:ser>
          <c:idx val="11"/>
          <c:order val="11"/>
          <c:spPr>
            <a:ln w="22225" cap="rnd">
              <a:solidFill>
                <a:srgbClr val="002060"/>
              </a:solidFill>
              <a:round/>
            </a:ln>
            <a:effectLst/>
          </c:spPr>
          <c:marker>
            <c:symbol val="none"/>
          </c:marker>
          <c:xVal>
            <c:numRef>
              <c:f>Sheet3!$E$22:$E$23</c:f>
              <c:numCache>
                <c:formatCode>General</c:formatCode>
                <c:ptCount val="2"/>
                <c:pt idx="0">
                  <c:v>0.87</c:v>
                </c:pt>
                <c:pt idx="1">
                  <c:v>0.76</c:v>
                </c:pt>
              </c:numCache>
            </c:numRef>
          </c:xVal>
          <c:yVal>
            <c:numRef>
              <c:f>Sheet3!$F$22:$F$23</c:f>
              <c:numCache>
                <c:formatCode>General</c:formatCode>
                <c:ptCount val="2"/>
                <c:pt idx="0">
                  <c:v>0.89400000000000002</c:v>
                </c:pt>
                <c:pt idx="1">
                  <c:v>0.89400000000000002</c:v>
                </c:pt>
              </c:numCache>
            </c:numRef>
          </c:yVal>
          <c:smooth val="1"/>
          <c:extLst>
            <c:ext xmlns:c16="http://schemas.microsoft.com/office/drawing/2014/chart" uri="{C3380CC4-5D6E-409C-BE32-E72D297353CC}">
              <c16:uniqueId val="{0000000B-53FA-404F-92D8-607EEEC19F17}"/>
            </c:ext>
          </c:extLst>
        </c:ser>
        <c:ser>
          <c:idx val="12"/>
          <c:order val="12"/>
          <c:spPr>
            <a:ln w="22225" cap="rnd">
              <a:solidFill>
                <a:srgbClr val="002060"/>
              </a:solidFill>
              <a:round/>
            </a:ln>
            <a:effectLst/>
          </c:spPr>
          <c:marker>
            <c:symbol val="none"/>
          </c:marker>
          <c:xVal>
            <c:numRef>
              <c:f>Sheet3!$E$23:$E$24</c:f>
              <c:numCache>
                <c:formatCode>General</c:formatCode>
                <c:ptCount val="2"/>
                <c:pt idx="0">
                  <c:v>0.76</c:v>
                </c:pt>
                <c:pt idx="1">
                  <c:v>0.76</c:v>
                </c:pt>
              </c:numCache>
            </c:numRef>
          </c:xVal>
          <c:yVal>
            <c:numRef>
              <c:f>Sheet3!$F$23:$F$24</c:f>
              <c:numCache>
                <c:formatCode>General</c:formatCode>
                <c:ptCount val="2"/>
                <c:pt idx="0">
                  <c:v>0.89400000000000002</c:v>
                </c:pt>
                <c:pt idx="1">
                  <c:v>0.81700000000000006</c:v>
                </c:pt>
              </c:numCache>
            </c:numRef>
          </c:yVal>
          <c:smooth val="1"/>
          <c:extLst>
            <c:ext xmlns:c16="http://schemas.microsoft.com/office/drawing/2014/chart" uri="{C3380CC4-5D6E-409C-BE32-E72D297353CC}">
              <c16:uniqueId val="{0000000C-53FA-404F-92D8-607EEEC19F17}"/>
            </c:ext>
          </c:extLst>
        </c:ser>
        <c:ser>
          <c:idx val="13"/>
          <c:order val="13"/>
          <c:spPr>
            <a:ln w="22225" cap="rnd">
              <a:solidFill>
                <a:srgbClr val="002060"/>
              </a:solidFill>
              <a:round/>
            </a:ln>
            <a:effectLst/>
          </c:spPr>
          <c:marker>
            <c:symbol val="none"/>
          </c:marker>
          <c:xVal>
            <c:numRef>
              <c:f>Sheet3!$E$24:$E$25</c:f>
              <c:numCache>
                <c:formatCode>General</c:formatCode>
                <c:ptCount val="2"/>
                <c:pt idx="0">
                  <c:v>0.76</c:v>
                </c:pt>
                <c:pt idx="1">
                  <c:v>0.59499999999999997</c:v>
                </c:pt>
              </c:numCache>
            </c:numRef>
          </c:xVal>
          <c:yVal>
            <c:numRef>
              <c:f>Sheet3!$F$24:$F$25</c:f>
              <c:numCache>
                <c:formatCode>General</c:formatCode>
                <c:ptCount val="2"/>
                <c:pt idx="0">
                  <c:v>0.81700000000000006</c:v>
                </c:pt>
                <c:pt idx="1">
                  <c:v>0.81700000000000006</c:v>
                </c:pt>
              </c:numCache>
            </c:numRef>
          </c:yVal>
          <c:smooth val="1"/>
          <c:extLst>
            <c:ext xmlns:c16="http://schemas.microsoft.com/office/drawing/2014/chart" uri="{C3380CC4-5D6E-409C-BE32-E72D297353CC}">
              <c16:uniqueId val="{0000000D-53FA-404F-92D8-607EEEC19F17}"/>
            </c:ext>
          </c:extLst>
        </c:ser>
        <c:ser>
          <c:idx val="14"/>
          <c:order val="14"/>
          <c:spPr>
            <a:ln w="22225" cap="rnd">
              <a:solidFill>
                <a:srgbClr val="002060"/>
              </a:solidFill>
              <a:round/>
            </a:ln>
            <a:effectLst/>
          </c:spPr>
          <c:marker>
            <c:symbol val="none"/>
          </c:marker>
          <c:xVal>
            <c:numRef>
              <c:f>Sheet3!$E$25:$E$26</c:f>
              <c:numCache>
                <c:formatCode>General</c:formatCode>
                <c:ptCount val="2"/>
                <c:pt idx="0">
                  <c:v>0.59499999999999997</c:v>
                </c:pt>
                <c:pt idx="1">
                  <c:v>0.59499999999999997</c:v>
                </c:pt>
              </c:numCache>
            </c:numRef>
          </c:xVal>
          <c:yVal>
            <c:numRef>
              <c:f>Sheet3!$F$25:$F$26</c:f>
              <c:numCache>
                <c:formatCode>General</c:formatCode>
                <c:ptCount val="2"/>
                <c:pt idx="0">
                  <c:v>0.81700000000000006</c:v>
                </c:pt>
                <c:pt idx="1">
                  <c:v>0.736578947368421</c:v>
                </c:pt>
              </c:numCache>
            </c:numRef>
          </c:yVal>
          <c:smooth val="1"/>
          <c:extLst>
            <c:ext xmlns:c16="http://schemas.microsoft.com/office/drawing/2014/chart" uri="{C3380CC4-5D6E-409C-BE32-E72D297353CC}">
              <c16:uniqueId val="{0000000E-53FA-404F-92D8-607EEEC19F17}"/>
            </c:ext>
          </c:extLst>
        </c:ser>
        <c:ser>
          <c:idx val="15"/>
          <c:order val="15"/>
          <c:spPr>
            <a:ln w="22225" cap="rnd">
              <a:solidFill>
                <a:srgbClr val="002060"/>
              </a:solidFill>
              <a:round/>
            </a:ln>
            <a:effectLst/>
          </c:spPr>
          <c:marker>
            <c:symbol val="none"/>
          </c:marker>
          <c:xVal>
            <c:numRef>
              <c:f>Sheet3!$E$26:$E$27</c:f>
              <c:numCache>
                <c:formatCode>General</c:formatCode>
                <c:ptCount val="2"/>
                <c:pt idx="0">
                  <c:v>0.59499999999999997</c:v>
                </c:pt>
                <c:pt idx="1">
                  <c:v>0.43</c:v>
                </c:pt>
              </c:numCache>
            </c:numRef>
          </c:xVal>
          <c:yVal>
            <c:numRef>
              <c:f>Sheet3!$F$26:$F$27</c:f>
              <c:numCache>
                <c:formatCode>General</c:formatCode>
                <c:ptCount val="2"/>
                <c:pt idx="0">
                  <c:v>0.736578947368421</c:v>
                </c:pt>
                <c:pt idx="1">
                  <c:v>0.736578947368421</c:v>
                </c:pt>
              </c:numCache>
            </c:numRef>
          </c:yVal>
          <c:smooth val="1"/>
          <c:extLst>
            <c:ext xmlns:c16="http://schemas.microsoft.com/office/drawing/2014/chart" uri="{C3380CC4-5D6E-409C-BE32-E72D297353CC}">
              <c16:uniqueId val="{0000000F-53FA-404F-92D8-607EEEC19F17}"/>
            </c:ext>
          </c:extLst>
        </c:ser>
        <c:ser>
          <c:idx val="16"/>
          <c:order val="16"/>
          <c:spPr>
            <a:ln w="22225" cap="rnd">
              <a:solidFill>
                <a:srgbClr val="002060"/>
              </a:solidFill>
              <a:round/>
            </a:ln>
            <a:effectLst/>
          </c:spPr>
          <c:marker>
            <c:symbol val="none"/>
          </c:marker>
          <c:xVal>
            <c:numRef>
              <c:f>Sheet3!$E$27:$E$28</c:f>
              <c:numCache>
                <c:formatCode>General</c:formatCode>
                <c:ptCount val="2"/>
                <c:pt idx="0">
                  <c:v>0.43</c:v>
                </c:pt>
                <c:pt idx="1">
                  <c:v>0.43</c:v>
                </c:pt>
              </c:numCache>
            </c:numRef>
          </c:xVal>
          <c:yVal>
            <c:numRef>
              <c:f>Sheet3!$F$27:$F$28</c:f>
              <c:numCache>
                <c:formatCode>General</c:formatCode>
                <c:ptCount val="2"/>
                <c:pt idx="0">
                  <c:v>0.736578947368421</c:v>
                </c:pt>
                <c:pt idx="1">
                  <c:v>0.65842105263157902</c:v>
                </c:pt>
              </c:numCache>
            </c:numRef>
          </c:yVal>
          <c:smooth val="1"/>
          <c:extLst>
            <c:ext xmlns:c16="http://schemas.microsoft.com/office/drawing/2014/chart" uri="{C3380CC4-5D6E-409C-BE32-E72D297353CC}">
              <c16:uniqueId val="{00000010-53FA-404F-92D8-607EEEC19F17}"/>
            </c:ext>
          </c:extLst>
        </c:ser>
        <c:ser>
          <c:idx val="17"/>
          <c:order val="17"/>
          <c:spPr>
            <a:ln w="22225" cap="rnd">
              <a:solidFill>
                <a:srgbClr val="002060"/>
              </a:solidFill>
              <a:round/>
            </a:ln>
            <a:effectLst/>
          </c:spPr>
          <c:marker>
            <c:symbol val="none"/>
          </c:marker>
          <c:xVal>
            <c:numRef>
              <c:f>Sheet3!$E$28:$E$29</c:f>
              <c:numCache>
                <c:formatCode>General</c:formatCode>
                <c:ptCount val="2"/>
                <c:pt idx="0">
                  <c:v>0.43</c:v>
                </c:pt>
                <c:pt idx="1">
                  <c:v>0.31</c:v>
                </c:pt>
              </c:numCache>
            </c:numRef>
          </c:xVal>
          <c:yVal>
            <c:numRef>
              <c:f>Sheet3!$F$28:$F$29</c:f>
              <c:numCache>
                <c:formatCode>General</c:formatCode>
                <c:ptCount val="2"/>
                <c:pt idx="0">
                  <c:v>0.65842105263157902</c:v>
                </c:pt>
                <c:pt idx="1">
                  <c:v>0.65842105263157902</c:v>
                </c:pt>
              </c:numCache>
            </c:numRef>
          </c:yVal>
          <c:smooth val="1"/>
          <c:extLst>
            <c:ext xmlns:c16="http://schemas.microsoft.com/office/drawing/2014/chart" uri="{C3380CC4-5D6E-409C-BE32-E72D297353CC}">
              <c16:uniqueId val="{00000011-53FA-404F-92D8-607EEEC19F17}"/>
            </c:ext>
          </c:extLst>
        </c:ser>
        <c:ser>
          <c:idx val="18"/>
          <c:order val="18"/>
          <c:spPr>
            <a:ln w="22225" cap="rnd">
              <a:solidFill>
                <a:srgbClr val="002060"/>
              </a:solidFill>
              <a:round/>
            </a:ln>
            <a:effectLst/>
          </c:spPr>
          <c:marker>
            <c:symbol val="none"/>
          </c:marker>
          <c:xVal>
            <c:numRef>
              <c:f>Sheet3!$E$29:$E$30</c:f>
              <c:numCache>
                <c:formatCode>General</c:formatCode>
                <c:ptCount val="2"/>
                <c:pt idx="0">
                  <c:v>0.31</c:v>
                </c:pt>
                <c:pt idx="1">
                  <c:v>0.31</c:v>
                </c:pt>
              </c:numCache>
            </c:numRef>
          </c:xVal>
          <c:yVal>
            <c:numRef>
              <c:f>Sheet3!$F$29:$F$30</c:f>
              <c:numCache>
                <c:formatCode>General</c:formatCode>
                <c:ptCount val="2"/>
                <c:pt idx="0">
                  <c:v>0.65842105263157902</c:v>
                </c:pt>
                <c:pt idx="1">
                  <c:v>0.52124999999999988</c:v>
                </c:pt>
              </c:numCache>
            </c:numRef>
          </c:yVal>
          <c:smooth val="1"/>
          <c:extLst>
            <c:ext xmlns:c16="http://schemas.microsoft.com/office/drawing/2014/chart" uri="{C3380CC4-5D6E-409C-BE32-E72D297353CC}">
              <c16:uniqueId val="{00000012-53FA-404F-92D8-607EEEC19F17}"/>
            </c:ext>
          </c:extLst>
        </c:ser>
        <c:ser>
          <c:idx val="19"/>
          <c:order val="19"/>
          <c:spPr>
            <a:ln w="22225" cap="rnd">
              <a:solidFill>
                <a:srgbClr val="002060"/>
              </a:solidFill>
              <a:round/>
            </a:ln>
            <a:effectLst/>
          </c:spPr>
          <c:marker>
            <c:symbol val="none"/>
          </c:marker>
          <c:xVal>
            <c:numRef>
              <c:f>Sheet3!$E$30:$E$31</c:f>
              <c:numCache>
                <c:formatCode>General</c:formatCode>
                <c:ptCount val="2"/>
                <c:pt idx="0">
                  <c:v>0.31</c:v>
                </c:pt>
                <c:pt idx="1">
                  <c:v>0.15</c:v>
                </c:pt>
              </c:numCache>
            </c:numRef>
          </c:xVal>
          <c:yVal>
            <c:numRef>
              <c:f>Sheet3!$F$30:$F$31</c:f>
              <c:numCache>
                <c:formatCode>General</c:formatCode>
                <c:ptCount val="2"/>
                <c:pt idx="0">
                  <c:v>0.52124999999999988</c:v>
                </c:pt>
                <c:pt idx="1">
                  <c:v>0.52124999999999988</c:v>
                </c:pt>
              </c:numCache>
            </c:numRef>
          </c:yVal>
          <c:smooth val="1"/>
          <c:extLst>
            <c:ext xmlns:c16="http://schemas.microsoft.com/office/drawing/2014/chart" uri="{C3380CC4-5D6E-409C-BE32-E72D297353CC}">
              <c16:uniqueId val="{00000013-53FA-404F-92D8-607EEEC19F17}"/>
            </c:ext>
          </c:extLst>
        </c:ser>
        <c:ser>
          <c:idx val="20"/>
          <c:order val="20"/>
          <c:spPr>
            <a:ln w="22225" cap="rnd">
              <a:solidFill>
                <a:srgbClr val="002060"/>
              </a:solidFill>
              <a:round/>
            </a:ln>
            <a:effectLst/>
          </c:spPr>
          <c:marker>
            <c:symbol val="none"/>
          </c:marker>
          <c:xVal>
            <c:numRef>
              <c:f>Sheet3!$E$31:$E$32</c:f>
              <c:numCache>
                <c:formatCode>General</c:formatCode>
                <c:ptCount val="2"/>
                <c:pt idx="0">
                  <c:v>0.15</c:v>
                </c:pt>
                <c:pt idx="1">
                  <c:v>0.15</c:v>
                </c:pt>
              </c:numCache>
            </c:numRef>
          </c:xVal>
          <c:yVal>
            <c:numRef>
              <c:f>Sheet3!$F$31:$F$32</c:f>
              <c:numCache>
                <c:formatCode>General</c:formatCode>
                <c:ptCount val="2"/>
                <c:pt idx="0">
                  <c:v>0.52124999999999988</c:v>
                </c:pt>
                <c:pt idx="1">
                  <c:v>0.23124999999999998</c:v>
                </c:pt>
              </c:numCache>
            </c:numRef>
          </c:yVal>
          <c:smooth val="1"/>
          <c:extLst>
            <c:ext xmlns:c16="http://schemas.microsoft.com/office/drawing/2014/chart" uri="{C3380CC4-5D6E-409C-BE32-E72D297353CC}">
              <c16:uniqueId val="{00000014-53FA-404F-92D8-607EEEC19F17}"/>
            </c:ext>
          </c:extLst>
        </c:ser>
        <c:ser>
          <c:idx val="21"/>
          <c:order val="21"/>
          <c:spPr>
            <a:ln w="22225" cap="rnd">
              <a:solidFill>
                <a:srgbClr val="002060"/>
              </a:solidFill>
              <a:round/>
            </a:ln>
            <a:effectLst/>
          </c:spPr>
          <c:marker>
            <c:symbol val="none"/>
          </c:marker>
          <c:xVal>
            <c:numRef>
              <c:f>Sheet3!$E$32:$E$33</c:f>
              <c:numCache>
                <c:formatCode>General</c:formatCode>
                <c:ptCount val="2"/>
                <c:pt idx="0">
                  <c:v>0.15</c:v>
                </c:pt>
                <c:pt idx="1">
                  <c:v>0.05</c:v>
                </c:pt>
              </c:numCache>
            </c:numRef>
          </c:xVal>
          <c:yVal>
            <c:numRef>
              <c:f>Sheet3!$F$32:$F$33</c:f>
              <c:numCache>
                <c:formatCode>General</c:formatCode>
                <c:ptCount val="2"/>
                <c:pt idx="0">
                  <c:v>0.23124999999999998</c:v>
                </c:pt>
                <c:pt idx="1">
                  <c:v>0.23124999999999998</c:v>
                </c:pt>
              </c:numCache>
            </c:numRef>
          </c:yVal>
          <c:smooth val="1"/>
          <c:extLst>
            <c:ext xmlns:c16="http://schemas.microsoft.com/office/drawing/2014/chart" uri="{C3380CC4-5D6E-409C-BE32-E72D297353CC}">
              <c16:uniqueId val="{00000015-53FA-404F-92D8-607EEEC19F17}"/>
            </c:ext>
          </c:extLst>
        </c:ser>
        <c:ser>
          <c:idx val="22"/>
          <c:order val="22"/>
          <c:spPr>
            <a:ln w="22225" cap="rnd">
              <a:solidFill>
                <a:srgbClr val="002060"/>
              </a:solidFill>
              <a:round/>
            </a:ln>
            <a:effectLst/>
          </c:spPr>
          <c:marker>
            <c:symbol val="none"/>
          </c:marker>
          <c:xVal>
            <c:numRef>
              <c:f>Sheet3!$E$33:$E$34</c:f>
              <c:numCache>
                <c:formatCode>General</c:formatCode>
                <c:ptCount val="2"/>
                <c:pt idx="0">
                  <c:v>0.05</c:v>
                </c:pt>
                <c:pt idx="1">
                  <c:v>0.05</c:v>
                </c:pt>
              </c:numCache>
            </c:numRef>
          </c:xVal>
          <c:yVal>
            <c:numRef>
              <c:f>Sheet3!$F$33:$F$34</c:f>
              <c:numCache>
                <c:formatCode>General</c:formatCode>
                <c:ptCount val="2"/>
                <c:pt idx="0">
                  <c:v>0.23124999999999998</c:v>
                </c:pt>
                <c:pt idx="1">
                  <c:v>0.05</c:v>
                </c:pt>
              </c:numCache>
            </c:numRef>
          </c:yVal>
          <c:smooth val="1"/>
          <c:extLst>
            <c:ext xmlns:c16="http://schemas.microsoft.com/office/drawing/2014/chart" uri="{C3380CC4-5D6E-409C-BE32-E72D297353CC}">
              <c16:uniqueId val="{00000016-53FA-404F-92D8-607EEEC19F17}"/>
            </c:ext>
          </c:extLst>
        </c:ser>
        <c:dLbls>
          <c:showLegendKey val="0"/>
          <c:showVal val="0"/>
          <c:showCatName val="0"/>
          <c:showSerName val="0"/>
          <c:showPercent val="0"/>
          <c:showBubbleSize val="0"/>
        </c:dLbls>
        <c:axId val="193856016"/>
        <c:axId val="193856800"/>
      </c:scatterChart>
      <c:valAx>
        <c:axId val="193856016"/>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cap="all" baseline="0">
                    <a:solidFill>
                      <a:schemeClr val="tx1"/>
                    </a:solidFill>
                    <a:latin typeface="+mn-lt"/>
                    <a:ea typeface="+mn-ea"/>
                    <a:cs typeface="+mn-cs"/>
                  </a:defRPr>
                </a:pPr>
                <a:r>
                  <a:rPr lang="en-US" sz="1400">
                    <a:solidFill>
                      <a:schemeClr val="tx1"/>
                    </a:solidFill>
                  </a:rPr>
                  <a:t>x MeOH</a:t>
                </a:r>
              </a:p>
            </c:rich>
          </c:tx>
          <c:overlay val="0"/>
          <c:spPr>
            <a:noFill/>
            <a:ln>
              <a:noFill/>
            </a:ln>
            <a:effectLst/>
          </c:spPr>
          <c:txPr>
            <a:bodyPr rot="0" spcFirstLastPara="1" vertOverflow="ellipsis" vert="horz" wrap="square" anchor="ctr" anchorCtr="1"/>
            <a:lstStyle/>
            <a:p>
              <a:pPr>
                <a:defRPr sz="1400" b="0" i="0" u="none" strike="noStrike" kern="1200" cap="all"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93856800"/>
        <c:crosses val="autoZero"/>
        <c:crossBetween val="midCat"/>
        <c:majorUnit val="0.1"/>
        <c:minorUnit val="2.0000000000000004E-2"/>
      </c:valAx>
      <c:valAx>
        <c:axId val="19385680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cap="all" baseline="0">
                    <a:solidFill>
                      <a:schemeClr val="tx1"/>
                    </a:solidFill>
                    <a:latin typeface="+mn-lt"/>
                    <a:ea typeface="+mn-ea"/>
                    <a:cs typeface="+mn-cs"/>
                  </a:defRPr>
                </a:pPr>
                <a:r>
                  <a:rPr lang="en-US" sz="1400">
                    <a:solidFill>
                      <a:schemeClr val="tx1"/>
                    </a:solidFill>
                  </a:rPr>
                  <a:t>y MeOH</a:t>
                </a:r>
              </a:p>
            </c:rich>
          </c:tx>
          <c:layout>
            <c:manualLayout>
              <c:xMode val="edge"/>
              <c:yMode val="edge"/>
              <c:x val="0"/>
              <c:y val="0.34883985090714659"/>
            </c:manualLayout>
          </c:layout>
          <c:overlay val="0"/>
          <c:spPr>
            <a:noFill/>
            <a:ln>
              <a:noFill/>
            </a:ln>
            <a:effectLst/>
          </c:spPr>
          <c:txPr>
            <a:bodyPr rot="-5400000" spcFirstLastPara="1" vertOverflow="ellipsis" vert="horz" wrap="square" anchor="ctr" anchorCtr="1"/>
            <a:lstStyle/>
            <a:p>
              <a:pPr>
                <a:defRPr sz="1400" b="0" i="0" u="none" strike="noStrike" kern="1200" cap="all"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93856016"/>
        <c:crosses val="autoZero"/>
        <c:crossBetween val="midCat"/>
        <c:majorUnit val="0.1"/>
        <c:minorUnit val="2.0000000000000004E-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0.206</cdr:x>
      <cdr:y>0.31411</cdr:y>
    </cdr:from>
    <cdr:to>
      <cdr:x>0.55169</cdr:x>
      <cdr:y>0.80478</cdr:y>
    </cdr:to>
    <cdr:cxnSp macro="">
      <cdr:nvCxnSpPr>
        <cdr:cNvPr id="3" name="Straight Connector 2">
          <a:extLst xmlns:a="http://schemas.openxmlformats.org/drawingml/2006/main">
            <a:ext uri="{FF2B5EF4-FFF2-40B4-BE49-F238E27FC236}">
              <a16:creationId xmlns:a16="http://schemas.microsoft.com/office/drawing/2014/main" id="{950757DE-89E6-4D0F-A0B3-07B1B3AB9523}"/>
            </a:ext>
          </a:extLst>
        </cdr:cNvPr>
        <cdr:cNvCxnSpPr/>
      </cdr:nvCxnSpPr>
      <cdr:spPr>
        <a:xfrm xmlns:a="http://schemas.openxmlformats.org/drawingml/2006/main" flipV="1">
          <a:off x="1141698" y="1200785"/>
          <a:ext cx="1915905" cy="1875739"/>
        </a:xfrm>
        <a:prstGeom xmlns:a="http://schemas.openxmlformats.org/drawingml/2006/main" prst="line">
          <a:avLst/>
        </a:prstGeom>
        <a:ln xmlns:a="http://schemas.openxmlformats.org/drawingml/2006/main" w="38100">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0.74898</cdr:x>
      <cdr:y>0.14631</cdr:y>
    </cdr:from>
    <cdr:to>
      <cdr:x>0.86267</cdr:x>
      <cdr:y>0.14631</cdr:y>
    </cdr:to>
    <cdr:cxnSp macro="">
      <cdr:nvCxnSpPr>
        <cdr:cNvPr id="8" name="Straight Connector 7">
          <a:extLst xmlns:a="http://schemas.openxmlformats.org/drawingml/2006/main">
            <a:ext uri="{FF2B5EF4-FFF2-40B4-BE49-F238E27FC236}">
              <a16:creationId xmlns:a16="http://schemas.microsoft.com/office/drawing/2014/main" id="{6A1B10D4-1491-4B50-B241-BE2BE773AAA5}"/>
            </a:ext>
          </a:extLst>
        </cdr:cNvPr>
        <cdr:cNvCxnSpPr/>
      </cdr:nvCxnSpPr>
      <cdr:spPr>
        <a:xfrm xmlns:a="http://schemas.openxmlformats.org/drawingml/2006/main" flipH="1">
          <a:off x="4465640" y="650037"/>
          <a:ext cx="677851" cy="0"/>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0.75378</cdr:x>
      <cdr:y>0.14453</cdr:y>
    </cdr:from>
    <cdr:to>
      <cdr:x>0.75378</cdr:x>
      <cdr:y>0.22282</cdr:y>
    </cdr:to>
    <cdr:cxnSp macro="">
      <cdr:nvCxnSpPr>
        <cdr:cNvPr id="10" name="Straight Connector 9">
          <a:extLst xmlns:a="http://schemas.openxmlformats.org/drawingml/2006/main">
            <a:ext uri="{FF2B5EF4-FFF2-40B4-BE49-F238E27FC236}">
              <a16:creationId xmlns:a16="http://schemas.microsoft.com/office/drawing/2014/main" id="{84F9AC90-5E5D-4D0F-8EA7-F993443A5FAF}"/>
            </a:ext>
          </a:extLst>
        </cdr:cNvPr>
        <cdr:cNvCxnSpPr/>
      </cdr:nvCxnSpPr>
      <cdr:spPr>
        <a:xfrm xmlns:a="http://schemas.openxmlformats.org/drawingml/2006/main">
          <a:off x="4494215" y="642129"/>
          <a:ext cx="0" cy="347824"/>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0.5729</cdr:x>
      <cdr:y>0.22246</cdr:y>
    </cdr:from>
    <cdr:to>
      <cdr:x>0.75378</cdr:x>
      <cdr:y>0.22246</cdr:y>
    </cdr:to>
    <cdr:cxnSp macro="">
      <cdr:nvCxnSpPr>
        <cdr:cNvPr id="13" name="Straight Connector 12">
          <a:extLst xmlns:a="http://schemas.openxmlformats.org/drawingml/2006/main">
            <a:ext uri="{FF2B5EF4-FFF2-40B4-BE49-F238E27FC236}">
              <a16:creationId xmlns:a16="http://schemas.microsoft.com/office/drawing/2014/main" id="{C8AD9BD7-9C98-499E-93BF-5E2582CB813E}"/>
            </a:ext>
          </a:extLst>
        </cdr:cNvPr>
        <cdr:cNvCxnSpPr/>
      </cdr:nvCxnSpPr>
      <cdr:spPr>
        <a:xfrm xmlns:a="http://schemas.openxmlformats.org/drawingml/2006/main" flipH="1">
          <a:off x="3415759" y="988336"/>
          <a:ext cx="1078456" cy="0"/>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0.58119</cdr:x>
      <cdr:y>0.21854</cdr:y>
    </cdr:from>
    <cdr:to>
      <cdr:x>0.58119</cdr:x>
      <cdr:y>0.34488</cdr:y>
    </cdr:to>
    <cdr:cxnSp macro="">
      <cdr:nvCxnSpPr>
        <cdr:cNvPr id="16" name="Straight Connector 15">
          <a:extLst xmlns:a="http://schemas.openxmlformats.org/drawingml/2006/main">
            <a:ext uri="{FF2B5EF4-FFF2-40B4-BE49-F238E27FC236}">
              <a16:creationId xmlns:a16="http://schemas.microsoft.com/office/drawing/2014/main" id="{8CB69C8F-5F72-4473-B1AE-C9084F397BF8}"/>
            </a:ext>
          </a:extLst>
        </cdr:cNvPr>
        <cdr:cNvCxnSpPr/>
      </cdr:nvCxnSpPr>
      <cdr:spPr>
        <a:xfrm xmlns:a="http://schemas.openxmlformats.org/drawingml/2006/main">
          <a:off x="3465218" y="970903"/>
          <a:ext cx="0" cy="561299"/>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0.35213</cdr:x>
      <cdr:y>0.34273</cdr:y>
    </cdr:from>
    <cdr:to>
      <cdr:x>0.58468</cdr:x>
      <cdr:y>0.34273</cdr:y>
    </cdr:to>
    <cdr:cxnSp macro="">
      <cdr:nvCxnSpPr>
        <cdr:cNvPr id="19" name="Straight Connector 18">
          <a:extLst xmlns:a="http://schemas.openxmlformats.org/drawingml/2006/main">
            <a:ext uri="{FF2B5EF4-FFF2-40B4-BE49-F238E27FC236}">
              <a16:creationId xmlns:a16="http://schemas.microsoft.com/office/drawing/2014/main" id="{C742D017-F439-4AB2-9FBB-D06EB5A70F7A}"/>
            </a:ext>
          </a:extLst>
        </cdr:cNvPr>
        <cdr:cNvCxnSpPr/>
      </cdr:nvCxnSpPr>
      <cdr:spPr>
        <a:xfrm xmlns:a="http://schemas.openxmlformats.org/drawingml/2006/main" flipH="1">
          <a:off x="2099515" y="1522677"/>
          <a:ext cx="1386527" cy="0"/>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0.36257</cdr:x>
      <cdr:y>0.34444</cdr:y>
    </cdr:from>
    <cdr:to>
      <cdr:x>0.36257</cdr:x>
      <cdr:y>0.59096</cdr:y>
    </cdr:to>
    <cdr:cxnSp macro="">
      <cdr:nvCxnSpPr>
        <cdr:cNvPr id="23" name="Straight Connector 22">
          <a:extLst xmlns:a="http://schemas.openxmlformats.org/drawingml/2006/main">
            <a:ext uri="{FF2B5EF4-FFF2-40B4-BE49-F238E27FC236}">
              <a16:creationId xmlns:a16="http://schemas.microsoft.com/office/drawing/2014/main" id="{07DE976F-6011-4518-9ACB-44821E438FC9}"/>
            </a:ext>
          </a:extLst>
        </cdr:cNvPr>
        <cdr:cNvCxnSpPr/>
      </cdr:nvCxnSpPr>
      <cdr:spPr>
        <a:xfrm xmlns:a="http://schemas.openxmlformats.org/drawingml/2006/main">
          <a:off x="2009438" y="1316742"/>
          <a:ext cx="0" cy="942400"/>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0.22319</cdr:x>
      <cdr:y>0.58303</cdr:y>
    </cdr:from>
    <cdr:to>
      <cdr:x>0.36445</cdr:x>
      <cdr:y>0.58303</cdr:y>
    </cdr:to>
    <cdr:cxnSp macro="">
      <cdr:nvCxnSpPr>
        <cdr:cNvPr id="27" name="Straight Connector 26">
          <a:extLst xmlns:a="http://schemas.openxmlformats.org/drawingml/2006/main">
            <a:ext uri="{FF2B5EF4-FFF2-40B4-BE49-F238E27FC236}">
              <a16:creationId xmlns:a16="http://schemas.microsoft.com/office/drawing/2014/main" id="{A15454E1-9102-4E06-8EC7-4CFE08161AFC}"/>
            </a:ext>
          </a:extLst>
        </cdr:cNvPr>
        <cdr:cNvCxnSpPr/>
      </cdr:nvCxnSpPr>
      <cdr:spPr>
        <a:xfrm xmlns:a="http://schemas.openxmlformats.org/drawingml/2006/main" flipH="1" flipV="1">
          <a:off x="1236948" y="2228798"/>
          <a:ext cx="782925" cy="0"/>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0.22534</cdr:x>
      <cdr:y>0.58389</cdr:y>
    </cdr:from>
    <cdr:to>
      <cdr:x>0.22534</cdr:x>
      <cdr:y>0.76741</cdr:y>
    </cdr:to>
    <cdr:cxnSp macro="">
      <cdr:nvCxnSpPr>
        <cdr:cNvPr id="29" name="Straight Connector 28">
          <a:extLst xmlns:a="http://schemas.openxmlformats.org/drawingml/2006/main">
            <a:ext uri="{FF2B5EF4-FFF2-40B4-BE49-F238E27FC236}">
              <a16:creationId xmlns:a16="http://schemas.microsoft.com/office/drawing/2014/main" id="{DF160B7B-5E09-4E82-8D3E-D16B5638B8D1}"/>
            </a:ext>
          </a:extLst>
        </cdr:cNvPr>
        <cdr:cNvCxnSpPr/>
      </cdr:nvCxnSpPr>
      <cdr:spPr>
        <a:xfrm xmlns:a="http://schemas.openxmlformats.org/drawingml/2006/main">
          <a:off x="1248887" y="2232116"/>
          <a:ext cx="0" cy="701533"/>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0.67842</cdr:x>
      <cdr:y>0.0249</cdr:y>
    </cdr:from>
    <cdr:to>
      <cdr:x>0.7499</cdr:x>
      <cdr:y>0.14331</cdr:y>
    </cdr:to>
    <cdr:sp macro="" textlink="">
      <cdr:nvSpPr>
        <cdr:cNvPr id="44" name="TextBox 43"/>
        <cdr:cNvSpPr txBox="1"/>
      </cdr:nvSpPr>
      <cdr:spPr>
        <a:xfrm xmlns:a="http://schemas.openxmlformats.org/drawingml/2006/main">
          <a:off x="3759972" y="95199"/>
          <a:ext cx="396160" cy="452648"/>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vertOverflow="clip" wrap="square" rtlCol="0"/>
        <a:lstStyle xmlns:a="http://schemas.openxmlformats.org/drawingml/2006/main"/>
        <a:p xmlns:a="http://schemas.openxmlformats.org/drawingml/2006/main">
          <a:pPr algn="ctr"/>
          <a:r>
            <a:rPr lang="en-US" sz="2400" dirty="0">
              <a:latin typeface="Arial" panose="020B0604020202020204" pitchFamily="34" charset="0"/>
              <a:cs typeface="Arial" panose="020B0604020202020204" pitchFamily="34" charset="0"/>
            </a:rPr>
            <a:t>1</a:t>
          </a:r>
        </a:p>
      </cdr:txBody>
    </cdr:sp>
  </cdr:relSizeAnchor>
  <cdr:relSizeAnchor xmlns:cdr="http://schemas.openxmlformats.org/drawingml/2006/chartDrawing">
    <cdr:from>
      <cdr:x>0.50269</cdr:x>
      <cdr:y>0.10713</cdr:y>
    </cdr:from>
    <cdr:to>
      <cdr:x>0.56872</cdr:x>
      <cdr:y>0.21835</cdr:y>
    </cdr:to>
    <cdr:sp macro="" textlink="">
      <cdr:nvSpPr>
        <cdr:cNvPr id="45" name="TextBox 1"/>
        <cdr:cNvSpPr txBox="1"/>
      </cdr:nvSpPr>
      <cdr:spPr>
        <a:xfrm xmlns:a="http://schemas.openxmlformats.org/drawingml/2006/main">
          <a:off x="2786033" y="409524"/>
          <a:ext cx="365954" cy="425187"/>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dirty="0">
              <a:latin typeface="Arial" panose="020B0604020202020204" pitchFamily="34" charset="0"/>
              <a:cs typeface="Arial" panose="020B0604020202020204" pitchFamily="34" charset="0"/>
            </a:rPr>
            <a:t>2</a:t>
          </a:r>
        </a:p>
      </cdr:txBody>
    </cdr:sp>
  </cdr:relSizeAnchor>
  <cdr:relSizeAnchor xmlns:cdr="http://schemas.openxmlformats.org/drawingml/2006/chartDrawing">
    <cdr:from>
      <cdr:x>0.27993</cdr:x>
      <cdr:y>0.22423</cdr:y>
    </cdr:from>
    <cdr:to>
      <cdr:x>0.35252</cdr:x>
      <cdr:y>0.34484</cdr:y>
    </cdr:to>
    <cdr:sp macro="" textlink="">
      <cdr:nvSpPr>
        <cdr:cNvPr id="46" name="TextBox 1"/>
        <cdr:cNvSpPr txBox="1"/>
      </cdr:nvSpPr>
      <cdr:spPr>
        <a:xfrm xmlns:a="http://schemas.openxmlformats.org/drawingml/2006/main">
          <a:off x="1551441" y="857200"/>
          <a:ext cx="402312" cy="461060"/>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dirty="0">
              <a:latin typeface="Arial" panose="020B0604020202020204" pitchFamily="34" charset="0"/>
              <a:cs typeface="Arial" panose="020B0604020202020204" pitchFamily="34" charset="0"/>
            </a:rPr>
            <a:t>3</a:t>
          </a:r>
        </a:p>
      </cdr:txBody>
    </cdr:sp>
  </cdr:relSizeAnchor>
  <cdr:relSizeAnchor xmlns:cdr="http://schemas.openxmlformats.org/drawingml/2006/chartDrawing">
    <cdr:from>
      <cdr:x>0.14889</cdr:x>
      <cdr:y>0.48087</cdr:y>
    </cdr:from>
    <cdr:to>
      <cdr:x>0.21487</cdr:x>
      <cdr:y>0.59141</cdr:y>
    </cdr:to>
    <cdr:sp macro="" textlink="">
      <cdr:nvSpPr>
        <cdr:cNvPr id="48" name="TextBox 1"/>
        <cdr:cNvSpPr txBox="1"/>
      </cdr:nvSpPr>
      <cdr:spPr>
        <a:xfrm xmlns:a="http://schemas.openxmlformats.org/drawingml/2006/main">
          <a:off x="825212" y="1838275"/>
          <a:ext cx="365677" cy="422576"/>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dirty="0">
              <a:latin typeface="Arial" panose="020B0604020202020204" pitchFamily="34" charset="0"/>
              <a:cs typeface="Arial" panose="020B0604020202020204" pitchFamily="34" charset="0"/>
            </a:rPr>
            <a:t>B</a:t>
          </a:r>
        </a:p>
      </cdr:txBody>
    </cdr:sp>
  </cdr:relSizeAnchor>
  <cdr:relSizeAnchor xmlns:cdr="http://schemas.openxmlformats.org/drawingml/2006/chartDrawing">
    <cdr:from>
      <cdr:x>0.41749</cdr:x>
      <cdr:y>0.10962</cdr:y>
    </cdr:from>
    <cdr:to>
      <cdr:x>0.92438</cdr:x>
      <cdr:y>0.4599</cdr:y>
    </cdr:to>
    <cdr:cxnSp macro="">
      <cdr:nvCxnSpPr>
        <cdr:cNvPr id="17" name="Straight Connector 16">
          <a:extLst xmlns:a="http://schemas.openxmlformats.org/drawingml/2006/main">
            <a:ext uri="{FF2B5EF4-FFF2-40B4-BE49-F238E27FC236}">
              <a16:creationId xmlns:a16="http://schemas.microsoft.com/office/drawing/2014/main" id="{186F68A8-0F65-4645-9496-8E0B2DBBFA4C}"/>
            </a:ext>
          </a:extLst>
        </cdr:cNvPr>
        <cdr:cNvCxnSpPr/>
      </cdr:nvCxnSpPr>
      <cdr:spPr>
        <a:xfrm xmlns:a="http://schemas.openxmlformats.org/drawingml/2006/main" flipH="1">
          <a:off x="2313833" y="419049"/>
          <a:ext cx="2809315" cy="1339063"/>
        </a:xfrm>
        <a:prstGeom xmlns:a="http://schemas.openxmlformats.org/drawingml/2006/main" prst="line">
          <a:avLst/>
        </a:prstGeom>
        <a:ln xmlns:a="http://schemas.openxmlformats.org/drawingml/2006/main" w="38100">
          <a:solidFill>
            <a:srgbClr val="0070C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0.1736</cdr:x>
      <cdr:y>0.31411</cdr:y>
    </cdr:from>
    <cdr:to>
      <cdr:x>0.55169</cdr:x>
      <cdr:y>0.84009</cdr:y>
    </cdr:to>
    <cdr:cxnSp macro="">
      <cdr:nvCxnSpPr>
        <cdr:cNvPr id="3" name="Straight Connector 2">
          <a:extLst xmlns:a="http://schemas.openxmlformats.org/drawingml/2006/main">
            <a:ext uri="{FF2B5EF4-FFF2-40B4-BE49-F238E27FC236}">
              <a16:creationId xmlns:a16="http://schemas.microsoft.com/office/drawing/2014/main" id="{EFF54788-FAB3-4AB7-A362-659184413D12}"/>
            </a:ext>
          </a:extLst>
        </cdr:cNvPr>
        <cdr:cNvCxnSpPr/>
      </cdr:nvCxnSpPr>
      <cdr:spPr>
        <a:xfrm xmlns:a="http://schemas.openxmlformats.org/drawingml/2006/main" flipV="1">
          <a:off x="1035050" y="1395511"/>
          <a:ext cx="2254250" cy="2336801"/>
        </a:xfrm>
        <a:prstGeom xmlns:a="http://schemas.openxmlformats.org/drawingml/2006/main" prst="line">
          <a:avLst/>
        </a:prstGeom>
        <a:ln xmlns:a="http://schemas.openxmlformats.org/drawingml/2006/main" w="38100">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0.74898</cdr:x>
      <cdr:y>0.14631</cdr:y>
    </cdr:from>
    <cdr:to>
      <cdr:x>0.86267</cdr:x>
      <cdr:y>0.14631</cdr:y>
    </cdr:to>
    <cdr:cxnSp macro="">
      <cdr:nvCxnSpPr>
        <cdr:cNvPr id="8" name="Straight Connector 7">
          <a:extLst xmlns:a="http://schemas.openxmlformats.org/drawingml/2006/main">
            <a:ext uri="{FF2B5EF4-FFF2-40B4-BE49-F238E27FC236}">
              <a16:creationId xmlns:a16="http://schemas.microsoft.com/office/drawing/2014/main" id="{D8FAF4AB-7956-4E0F-BBD2-0E1E4F370BED}"/>
            </a:ext>
          </a:extLst>
        </cdr:cNvPr>
        <cdr:cNvCxnSpPr/>
      </cdr:nvCxnSpPr>
      <cdr:spPr>
        <a:xfrm xmlns:a="http://schemas.openxmlformats.org/drawingml/2006/main" flipH="1">
          <a:off x="4465640" y="650037"/>
          <a:ext cx="677851" cy="0"/>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0.75378</cdr:x>
      <cdr:y>0.14453</cdr:y>
    </cdr:from>
    <cdr:to>
      <cdr:x>0.75378</cdr:x>
      <cdr:y>0.22282</cdr:y>
    </cdr:to>
    <cdr:cxnSp macro="">
      <cdr:nvCxnSpPr>
        <cdr:cNvPr id="10" name="Straight Connector 9">
          <a:extLst xmlns:a="http://schemas.openxmlformats.org/drawingml/2006/main">
            <a:ext uri="{FF2B5EF4-FFF2-40B4-BE49-F238E27FC236}">
              <a16:creationId xmlns:a16="http://schemas.microsoft.com/office/drawing/2014/main" id="{14508C8F-413B-452A-9CF2-3884A8DC3D66}"/>
            </a:ext>
          </a:extLst>
        </cdr:cNvPr>
        <cdr:cNvCxnSpPr/>
      </cdr:nvCxnSpPr>
      <cdr:spPr>
        <a:xfrm xmlns:a="http://schemas.openxmlformats.org/drawingml/2006/main">
          <a:off x="4494215" y="642129"/>
          <a:ext cx="0" cy="347824"/>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0.5729</cdr:x>
      <cdr:y>0.22246</cdr:y>
    </cdr:from>
    <cdr:to>
      <cdr:x>0.75378</cdr:x>
      <cdr:y>0.22246</cdr:y>
    </cdr:to>
    <cdr:cxnSp macro="">
      <cdr:nvCxnSpPr>
        <cdr:cNvPr id="13" name="Straight Connector 12">
          <a:extLst xmlns:a="http://schemas.openxmlformats.org/drawingml/2006/main">
            <a:ext uri="{FF2B5EF4-FFF2-40B4-BE49-F238E27FC236}">
              <a16:creationId xmlns:a16="http://schemas.microsoft.com/office/drawing/2014/main" id="{3A81A9D7-CA28-4703-8E78-C1FD9F57EDBB}"/>
            </a:ext>
          </a:extLst>
        </cdr:cNvPr>
        <cdr:cNvCxnSpPr/>
      </cdr:nvCxnSpPr>
      <cdr:spPr>
        <a:xfrm xmlns:a="http://schemas.openxmlformats.org/drawingml/2006/main" flipH="1">
          <a:off x="3415759" y="988336"/>
          <a:ext cx="1078456" cy="0"/>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0.58119</cdr:x>
      <cdr:y>0.21854</cdr:y>
    </cdr:from>
    <cdr:to>
      <cdr:x>0.58119</cdr:x>
      <cdr:y>0.34488</cdr:y>
    </cdr:to>
    <cdr:cxnSp macro="">
      <cdr:nvCxnSpPr>
        <cdr:cNvPr id="16" name="Straight Connector 15">
          <a:extLst xmlns:a="http://schemas.openxmlformats.org/drawingml/2006/main">
            <a:ext uri="{FF2B5EF4-FFF2-40B4-BE49-F238E27FC236}">
              <a16:creationId xmlns:a16="http://schemas.microsoft.com/office/drawing/2014/main" id="{20D00766-2BCE-4056-8983-AA26BAC265C8}"/>
            </a:ext>
          </a:extLst>
        </cdr:cNvPr>
        <cdr:cNvCxnSpPr/>
      </cdr:nvCxnSpPr>
      <cdr:spPr>
        <a:xfrm xmlns:a="http://schemas.openxmlformats.org/drawingml/2006/main">
          <a:off x="3465218" y="970903"/>
          <a:ext cx="0" cy="561299"/>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0.37238</cdr:x>
      <cdr:y>0.34254</cdr:y>
    </cdr:from>
    <cdr:to>
      <cdr:x>0.58468</cdr:x>
      <cdr:y>0.34273</cdr:y>
    </cdr:to>
    <cdr:cxnSp macro="">
      <cdr:nvCxnSpPr>
        <cdr:cNvPr id="19" name="Straight Connector 18">
          <a:extLst xmlns:a="http://schemas.openxmlformats.org/drawingml/2006/main">
            <a:ext uri="{FF2B5EF4-FFF2-40B4-BE49-F238E27FC236}">
              <a16:creationId xmlns:a16="http://schemas.microsoft.com/office/drawing/2014/main" id="{612E733A-D0E1-40E1-B82F-CA36674D6996}"/>
            </a:ext>
          </a:extLst>
        </cdr:cNvPr>
        <cdr:cNvCxnSpPr/>
      </cdr:nvCxnSpPr>
      <cdr:spPr>
        <a:xfrm xmlns:a="http://schemas.openxmlformats.org/drawingml/2006/main" flipH="1" flipV="1">
          <a:off x="1976454" y="1389530"/>
          <a:ext cx="1126816" cy="764"/>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0.37528</cdr:x>
      <cdr:y>0.34574</cdr:y>
    </cdr:from>
    <cdr:to>
      <cdr:x>0.37698</cdr:x>
      <cdr:y>0.5065</cdr:y>
    </cdr:to>
    <cdr:cxnSp macro="">
      <cdr:nvCxnSpPr>
        <cdr:cNvPr id="23" name="Straight Connector 22">
          <a:extLst xmlns:a="http://schemas.openxmlformats.org/drawingml/2006/main">
            <a:ext uri="{FF2B5EF4-FFF2-40B4-BE49-F238E27FC236}">
              <a16:creationId xmlns:a16="http://schemas.microsoft.com/office/drawing/2014/main" id="{C94C9174-C4A5-4020-AF16-9A711B15B6E8}"/>
            </a:ext>
          </a:extLst>
        </cdr:cNvPr>
        <cdr:cNvCxnSpPr/>
      </cdr:nvCxnSpPr>
      <cdr:spPr>
        <a:xfrm xmlns:a="http://schemas.openxmlformats.org/drawingml/2006/main">
          <a:off x="1991856" y="1402488"/>
          <a:ext cx="9023" cy="652127"/>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0.25573</cdr:x>
      <cdr:y>0.49877</cdr:y>
    </cdr:from>
    <cdr:to>
      <cdr:x>0.37776</cdr:x>
      <cdr:y>0.49877</cdr:y>
    </cdr:to>
    <cdr:cxnSp macro="">
      <cdr:nvCxnSpPr>
        <cdr:cNvPr id="27" name="Straight Connector 26">
          <a:extLst xmlns:a="http://schemas.openxmlformats.org/drawingml/2006/main">
            <a:ext uri="{FF2B5EF4-FFF2-40B4-BE49-F238E27FC236}">
              <a16:creationId xmlns:a16="http://schemas.microsoft.com/office/drawing/2014/main" id="{9551150C-6F20-4A29-8B72-5DA4B8BE3B08}"/>
            </a:ext>
          </a:extLst>
        </cdr:cNvPr>
        <cdr:cNvCxnSpPr/>
      </cdr:nvCxnSpPr>
      <cdr:spPr>
        <a:xfrm xmlns:a="http://schemas.openxmlformats.org/drawingml/2006/main" flipH="1">
          <a:off x="1357329" y="2023276"/>
          <a:ext cx="647700" cy="0"/>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0.25557</cdr:x>
      <cdr:y>0.48309</cdr:y>
    </cdr:from>
    <cdr:to>
      <cdr:x>0.25661</cdr:x>
      <cdr:y>0.73446</cdr:y>
    </cdr:to>
    <cdr:cxnSp macro="">
      <cdr:nvCxnSpPr>
        <cdr:cNvPr id="29" name="Straight Connector 28">
          <a:extLst xmlns:a="http://schemas.openxmlformats.org/drawingml/2006/main">
            <a:ext uri="{FF2B5EF4-FFF2-40B4-BE49-F238E27FC236}">
              <a16:creationId xmlns:a16="http://schemas.microsoft.com/office/drawing/2014/main" id="{22A087C2-CC20-4835-9FCE-E33C101BB8DF}"/>
            </a:ext>
          </a:extLst>
        </cdr:cNvPr>
        <cdr:cNvCxnSpPr/>
      </cdr:nvCxnSpPr>
      <cdr:spPr>
        <a:xfrm xmlns:a="http://schemas.openxmlformats.org/drawingml/2006/main" flipH="1">
          <a:off x="1356479" y="1959683"/>
          <a:ext cx="5520" cy="1019690"/>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0.67842</cdr:x>
      <cdr:y>0.04335</cdr:y>
    </cdr:from>
    <cdr:to>
      <cdr:x>0.7499</cdr:x>
      <cdr:y>0.14331</cdr:y>
    </cdr:to>
    <cdr:sp macro="" textlink="">
      <cdr:nvSpPr>
        <cdr:cNvPr id="44" name="TextBox 43"/>
        <cdr:cNvSpPr txBox="1"/>
      </cdr:nvSpPr>
      <cdr:spPr>
        <a:xfrm xmlns:a="http://schemas.openxmlformats.org/drawingml/2006/main">
          <a:off x="4044950" y="192586"/>
          <a:ext cx="426132" cy="444099"/>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vertOverflow="clip" wrap="square" rtlCol="0"/>
        <a:lstStyle xmlns:a="http://schemas.openxmlformats.org/drawingml/2006/main"/>
        <a:p xmlns:a="http://schemas.openxmlformats.org/drawingml/2006/main">
          <a:pPr algn="ctr"/>
          <a:r>
            <a:rPr lang="en-US" sz="2400">
              <a:latin typeface="Arial" panose="020B0604020202020204" pitchFamily="34" charset="0"/>
              <a:cs typeface="Arial" panose="020B0604020202020204" pitchFamily="34" charset="0"/>
            </a:rPr>
            <a:t>1</a:t>
          </a:r>
        </a:p>
      </cdr:txBody>
    </cdr:sp>
  </cdr:relSizeAnchor>
  <cdr:relSizeAnchor xmlns:cdr="http://schemas.openxmlformats.org/drawingml/2006/chartDrawing">
    <cdr:from>
      <cdr:x>0.50269</cdr:x>
      <cdr:y>0.1251</cdr:y>
    </cdr:from>
    <cdr:to>
      <cdr:x>0.56872</cdr:x>
      <cdr:y>0.21835</cdr:y>
    </cdr:to>
    <cdr:sp macro="" textlink="">
      <cdr:nvSpPr>
        <cdr:cNvPr id="45" name="TextBox 1"/>
        <cdr:cNvSpPr txBox="1"/>
      </cdr:nvSpPr>
      <cdr:spPr>
        <a:xfrm xmlns:a="http://schemas.openxmlformats.org/drawingml/2006/main">
          <a:off x="2997200" y="555774"/>
          <a:ext cx="393682" cy="414287"/>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a:latin typeface="Arial" panose="020B0604020202020204" pitchFamily="34" charset="0"/>
              <a:cs typeface="Arial" panose="020B0604020202020204" pitchFamily="34" charset="0"/>
            </a:rPr>
            <a:t>2</a:t>
          </a:r>
        </a:p>
      </cdr:txBody>
    </cdr:sp>
  </cdr:relSizeAnchor>
  <cdr:relSizeAnchor xmlns:cdr="http://schemas.openxmlformats.org/drawingml/2006/chartDrawing">
    <cdr:from>
      <cdr:x>0.27993</cdr:x>
      <cdr:y>0.24321</cdr:y>
    </cdr:from>
    <cdr:to>
      <cdr:x>0.35252</cdr:x>
      <cdr:y>0.34484</cdr:y>
    </cdr:to>
    <cdr:sp macro="" textlink="">
      <cdr:nvSpPr>
        <cdr:cNvPr id="46" name="TextBox 1"/>
        <cdr:cNvSpPr txBox="1"/>
      </cdr:nvSpPr>
      <cdr:spPr>
        <a:xfrm xmlns:a="http://schemas.openxmlformats.org/drawingml/2006/main">
          <a:off x="1669006" y="1080544"/>
          <a:ext cx="432843" cy="451491"/>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a:latin typeface="Arial" panose="020B0604020202020204" pitchFamily="34" charset="0"/>
              <a:cs typeface="Arial" panose="020B0604020202020204" pitchFamily="34" charset="0"/>
            </a:rPr>
            <a:t>3</a:t>
          </a:r>
        </a:p>
      </cdr:txBody>
    </cdr:sp>
  </cdr:relSizeAnchor>
  <cdr:relSizeAnchor xmlns:cdr="http://schemas.openxmlformats.org/drawingml/2006/chartDrawing">
    <cdr:from>
      <cdr:x>0.12164</cdr:x>
      <cdr:y>0.69743</cdr:y>
    </cdr:from>
    <cdr:to>
      <cdr:x>0.18762</cdr:x>
      <cdr:y>0.80242</cdr:y>
    </cdr:to>
    <cdr:sp macro="" textlink="">
      <cdr:nvSpPr>
        <cdr:cNvPr id="48" name="TextBox 1"/>
        <cdr:cNvSpPr txBox="1"/>
      </cdr:nvSpPr>
      <cdr:spPr>
        <a:xfrm xmlns:a="http://schemas.openxmlformats.org/drawingml/2006/main">
          <a:off x="678640" y="2920267"/>
          <a:ext cx="368107" cy="439613"/>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dirty="0">
              <a:latin typeface="Arial" panose="020B0604020202020204" pitchFamily="34" charset="0"/>
              <a:cs typeface="Arial" panose="020B0604020202020204" pitchFamily="34" charset="0"/>
            </a:rPr>
            <a:t>B</a:t>
          </a:r>
        </a:p>
      </cdr:txBody>
    </cdr:sp>
  </cdr:relSizeAnchor>
  <cdr:relSizeAnchor xmlns:cdr="http://schemas.openxmlformats.org/drawingml/2006/chartDrawing">
    <cdr:from>
      <cdr:x>0.87393</cdr:x>
      <cdr:y>0.14261</cdr:y>
    </cdr:from>
    <cdr:to>
      <cdr:x>0.94362</cdr:x>
      <cdr:y>0.23979</cdr:y>
    </cdr:to>
    <cdr:sp macro="" textlink="">
      <cdr:nvSpPr>
        <cdr:cNvPr id="55" name="TextBox 1"/>
        <cdr:cNvSpPr txBox="1"/>
      </cdr:nvSpPr>
      <cdr:spPr>
        <a:xfrm xmlns:a="http://schemas.openxmlformats.org/drawingml/2006/main">
          <a:off x="5210613" y="633591"/>
          <a:ext cx="415487" cy="431720"/>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a:latin typeface="Arial" panose="020B0604020202020204" pitchFamily="34" charset="0"/>
              <a:cs typeface="Arial" panose="020B0604020202020204" pitchFamily="34" charset="0"/>
            </a:rPr>
            <a:t>C</a:t>
          </a:r>
        </a:p>
      </cdr:txBody>
    </cdr:sp>
  </cdr:relSizeAnchor>
  <cdr:relSizeAnchor xmlns:cdr="http://schemas.openxmlformats.org/drawingml/2006/chartDrawing">
    <cdr:from>
      <cdr:x>0.21059</cdr:x>
      <cdr:y>0.10257</cdr:y>
    </cdr:from>
    <cdr:to>
      <cdr:x>0.91593</cdr:x>
      <cdr:y>0.62409</cdr:y>
    </cdr:to>
    <cdr:cxnSp macro="">
      <cdr:nvCxnSpPr>
        <cdr:cNvPr id="17" name="Straight Connector 16">
          <a:extLst xmlns:a="http://schemas.openxmlformats.org/drawingml/2006/main">
            <a:ext uri="{FF2B5EF4-FFF2-40B4-BE49-F238E27FC236}">
              <a16:creationId xmlns:a16="http://schemas.microsoft.com/office/drawing/2014/main" id="{A1A0682E-A377-4E94-88A7-6EE55E62D39B}"/>
            </a:ext>
          </a:extLst>
        </cdr:cNvPr>
        <cdr:cNvCxnSpPr/>
      </cdr:nvCxnSpPr>
      <cdr:spPr>
        <a:xfrm xmlns:a="http://schemas.openxmlformats.org/drawingml/2006/main" flipH="1">
          <a:off x="1117739" y="416078"/>
          <a:ext cx="3743685" cy="2115573"/>
        </a:xfrm>
        <a:prstGeom xmlns:a="http://schemas.openxmlformats.org/drawingml/2006/main" prst="line">
          <a:avLst/>
        </a:prstGeom>
        <a:ln xmlns:a="http://schemas.openxmlformats.org/drawingml/2006/main" w="38100">
          <a:solidFill>
            <a:srgbClr val="0070C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0.18196</cdr:x>
      <cdr:y>0.73046</cdr:y>
    </cdr:from>
    <cdr:to>
      <cdr:x>0.258</cdr:x>
      <cdr:y>0.73103</cdr:y>
    </cdr:to>
    <cdr:cxnSp macro="">
      <cdr:nvCxnSpPr>
        <cdr:cNvPr id="21" name="Straight Connector 20">
          <a:extLst xmlns:a="http://schemas.openxmlformats.org/drawingml/2006/main">
            <a:ext uri="{FF2B5EF4-FFF2-40B4-BE49-F238E27FC236}">
              <a16:creationId xmlns:a16="http://schemas.microsoft.com/office/drawing/2014/main" id="{CBA3F43B-B215-480E-99D9-8DD8818F5036}"/>
            </a:ext>
          </a:extLst>
        </cdr:cNvPr>
        <cdr:cNvCxnSpPr/>
      </cdr:nvCxnSpPr>
      <cdr:spPr>
        <a:xfrm xmlns:a="http://schemas.openxmlformats.org/drawingml/2006/main" flipH="1">
          <a:off x="965755" y="2963147"/>
          <a:ext cx="403593" cy="2312"/>
        </a:xfrm>
        <a:prstGeom xmlns:a="http://schemas.openxmlformats.org/drawingml/2006/main" prst="line">
          <a:avLst/>
        </a:prstGeom>
        <a:ln xmlns:a="http://schemas.openxmlformats.org/drawingml/2006/main" w="28575">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0.16407</cdr:x>
      <cdr:y>0.4069</cdr:y>
    </cdr:from>
    <cdr:to>
      <cdr:x>0.23005</cdr:x>
      <cdr:y>0.4982</cdr:y>
    </cdr:to>
    <cdr:sp macro="" textlink="">
      <cdr:nvSpPr>
        <cdr:cNvPr id="24" name="TextBox 1"/>
        <cdr:cNvSpPr txBox="1"/>
      </cdr:nvSpPr>
      <cdr:spPr>
        <a:xfrm xmlns:a="http://schemas.openxmlformats.org/drawingml/2006/main">
          <a:off x="978236" y="1807781"/>
          <a:ext cx="393391" cy="405624"/>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a:latin typeface="Arial" panose="020B0604020202020204" pitchFamily="34" charset="0"/>
              <a:cs typeface="Arial" panose="020B0604020202020204" pitchFamily="34" charset="0"/>
            </a:rPr>
            <a:t>4</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5C3D5-7303-4204-BFD7-595D7A5ECA9E}" type="datetimeFigureOut">
              <a:rPr lang="en-US" smtClean="0"/>
              <a:t>5/19/2020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97B2E8-485E-45A6-9862-DDED0D3CB7BF}" type="slidenum">
              <a:rPr lang="en-US" smtClean="0"/>
              <a:t>‹#›</a:t>
            </a:fld>
            <a:endParaRPr lang="en-US"/>
          </a:p>
        </p:txBody>
      </p:sp>
    </p:spTree>
    <p:extLst>
      <p:ext uri="{BB962C8B-B14F-4D97-AF65-F5344CB8AC3E}">
        <p14:creationId xmlns:p14="http://schemas.microsoft.com/office/powerpoint/2010/main" val="543529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1</a:t>
            </a:fld>
            <a:endParaRPr lang="en-US"/>
          </a:p>
        </p:txBody>
      </p:sp>
    </p:spTree>
    <p:extLst>
      <p:ext uri="{BB962C8B-B14F-4D97-AF65-F5344CB8AC3E}">
        <p14:creationId xmlns:p14="http://schemas.microsoft.com/office/powerpoint/2010/main" val="1297768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10</a:t>
            </a:fld>
            <a:endParaRPr lang="en-US"/>
          </a:p>
        </p:txBody>
      </p:sp>
    </p:spTree>
    <p:extLst>
      <p:ext uri="{BB962C8B-B14F-4D97-AF65-F5344CB8AC3E}">
        <p14:creationId xmlns:p14="http://schemas.microsoft.com/office/powerpoint/2010/main" val="397733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b="0" u="none" dirty="0"/>
              </a:p>
            </p:txBody>
          </p:sp>
        </mc:Choice>
        <mc:Fallback xmlns="">
          <p:sp>
            <p:nvSpPr>
              <p:cNvPr id="3" name="Notes Placeholder 2"/>
              <p:cNvSpPr>
                <a:spLocks noGrp="1"/>
              </p:cNvSpPr>
              <p:nvPr>
                <p:ph type="body" idx="1"/>
              </p:nvPr>
            </p:nvSpPr>
            <p:spPr/>
            <p:txBody>
              <a:bodyPr/>
              <a:lstStyle/>
              <a:p>
                <a:r>
                  <a:rPr lang="en-US" b="1" dirty="0" smtClean="0"/>
                  <a:t>ANSWER: </a:t>
                </a:r>
                <a:r>
                  <a:rPr lang="en-US" b="1" u="none" dirty="0" smtClean="0"/>
                  <a:t>D.</a:t>
                </a:r>
                <a:r>
                  <a:rPr lang="en-US" b="1" u="none" baseline="0" dirty="0" smtClean="0"/>
                  <a:t> </a:t>
                </a:r>
                <a:r>
                  <a:rPr lang="en-US" b="0" u="none" baseline="0" dirty="0" smtClean="0"/>
                  <a:t>Can </a:t>
                </a:r>
                <a:r>
                  <a:rPr lang="en-US" b="0" u="none" baseline="0" dirty="0" smtClean="0"/>
                  <a:t>have </a:t>
                </a:r>
                <a:r>
                  <a:rPr lang="en-US" b="0" u="none" baseline="0" dirty="0" smtClean="0"/>
                  <a:t>total reflux </a:t>
                </a:r>
                <a:r>
                  <a:rPr lang="en-US" b="0" i="0" u="none" baseline="0" smtClean="0">
                    <a:latin typeface="Cambria Math" panose="02040503050406030204" pitchFamily="18" charset="0"/>
                    <a:ea typeface="Cambria Math"/>
                  </a:rPr>
                  <a:t>(</a:t>
                </a:r>
                <a:r>
                  <a:rPr lang="en-US" b="0" i="0" u="none" baseline="0" smtClean="0">
                    <a:latin typeface="Cambria Math"/>
                    <a:ea typeface="Cambria Math"/>
                  </a:rPr>
                  <a:t>∞</a:t>
                </a:r>
                <a:r>
                  <a:rPr lang="en-US" b="0" i="0" u="none" baseline="0" smtClean="0">
                    <a:latin typeface="Cambria Math" panose="02040503050406030204" pitchFamily="18" charset="0"/>
                    <a:ea typeface="Cambria Math"/>
                  </a:rPr>
                  <a:t>)</a:t>
                </a:r>
                <a:r>
                  <a:rPr lang="en-US" b="0" u="none" dirty="0" smtClean="0"/>
                  <a:t> or single separation (no reflux </a:t>
                </a:r>
                <a:r>
                  <a:rPr lang="en-US" b="0" i="0" u="none" smtClean="0">
                    <a:latin typeface="Cambria Math"/>
                  </a:rPr>
                  <a:t>𝐿</a:t>
                </a:r>
                <a:r>
                  <a:rPr lang="en-US" b="0" i="0" u="none" smtClean="0">
                    <a:latin typeface="Cambria Math" panose="02040503050406030204" pitchFamily="18" charset="0"/>
                  </a:rPr>
                  <a:t>/</a:t>
                </a:r>
                <a:r>
                  <a:rPr lang="en-US" b="0" i="0" u="none" smtClean="0">
                    <a:latin typeface="Cambria Math"/>
                  </a:rPr>
                  <a:t>𝐷=0 </a:t>
                </a:r>
                <a:r>
                  <a:rPr lang="en-US" b="0" u="none" dirty="0" smtClean="0"/>
                  <a:t>)</a:t>
                </a:r>
                <a:r>
                  <a:rPr lang="en-US" b="0" u="none" baseline="0" dirty="0" smtClean="0"/>
                  <a:t> and anything in between. </a:t>
                </a:r>
                <a:endParaRPr lang="en-US" b="0" u="none" dirty="0"/>
              </a:p>
            </p:txBody>
          </p:sp>
        </mc:Fallback>
      </mc:AlternateContent>
      <p:sp>
        <p:nvSpPr>
          <p:cNvPr id="4" name="Slide Number Placeholder 3"/>
          <p:cNvSpPr>
            <a:spLocks noGrp="1"/>
          </p:cNvSpPr>
          <p:nvPr>
            <p:ph type="sldNum" sz="quarter" idx="10"/>
          </p:nvPr>
        </p:nvSpPr>
        <p:spPr/>
        <p:txBody>
          <a:bodyPr/>
          <a:lstStyle/>
          <a:p>
            <a:fld id="{9EBB6B1C-51E6-4C06-803F-AB5630C5FA61}" type="slidenum">
              <a:rPr lang="en-US" smtClean="0"/>
              <a:pPr/>
              <a:t>11</a:t>
            </a:fld>
            <a:endParaRPr lang="en-US"/>
          </a:p>
        </p:txBody>
      </p:sp>
    </p:spTree>
    <p:extLst>
      <p:ext uri="{BB962C8B-B14F-4D97-AF65-F5344CB8AC3E}">
        <p14:creationId xmlns:p14="http://schemas.microsoft.com/office/powerpoint/2010/main" val="1930251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dirty="0"/>
              </a:p>
            </p:txBody>
          </p:sp>
        </mc:Choice>
        <mc:Fallback xmlns="">
          <p:sp>
            <p:nvSpPr>
              <p:cNvPr id="3" name="Notes Placeholder 2"/>
              <p:cNvSpPr>
                <a:spLocks noGrp="1"/>
              </p:cNvSpPr>
              <p:nvPr>
                <p:ph type="body" idx="1"/>
              </p:nvPr>
            </p:nvSpPr>
            <p:spPr/>
            <p:txBody>
              <a:bodyPr/>
              <a:lstStyle/>
              <a:p>
                <a:r>
                  <a:rPr lang="en-US" b="1" dirty="0" smtClean="0"/>
                  <a:t>ANSWER: A. </a:t>
                </a:r>
                <a:r>
                  <a:rPr lang="en-US" b="0" dirty="0" smtClean="0"/>
                  <a:t>The</a:t>
                </a:r>
                <a:r>
                  <a:rPr lang="en-US" b="0" baseline="0" dirty="0" smtClean="0"/>
                  <a:t> material balance results in</a:t>
                </a:r>
                <a:r>
                  <a:rPr lang="en-US" b="1" dirty="0" smtClean="0"/>
                  <a:t> </a:t>
                </a:r>
                <a:r>
                  <a:rPr lang="en-US" b="0" i="0" smtClean="0">
                    <a:latin typeface="Cambria Math"/>
                  </a:rPr>
                  <a:t>𝑦=𝐿</a:t>
                </a:r>
                <a:r>
                  <a:rPr lang="en-US" b="0" i="0" smtClean="0">
                    <a:latin typeface="Cambria Math" panose="02040503050406030204" pitchFamily="18" charset="0"/>
                  </a:rPr>
                  <a:t>/</a:t>
                </a:r>
                <a:r>
                  <a:rPr lang="en-US" b="0" i="0" smtClean="0">
                    <a:latin typeface="Cambria Math"/>
                  </a:rPr>
                  <a:t>𝑉 𝑥+𝐷</a:t>
                </a:r>
                <a:r>
                  <a:rPr lang="en-US" b="0" i="0" smtClean="0">
                    <a:latin typeface="Cambria Math" panose="02040503050406030204" pitchFamily="18" charset="0"/>
                  </a:rPr>
                  <a:t>/</a:t>
                </a:r>
                <a:r>
                  <a:rPr lang="en-US" b="0" i="0" smtClean="0">
                    <a:latin typeface="Cambria Math"/>
                  </a:rPr>
                  <a:t>𝑉</a:t>
                </a:r>
                <a:r>
                  <a:rPr lang="en-US" b="0" i="0" smtClean="0">
                    <a:latin typeface="Cambria Math" panose="02040503050406030204" pitchFamily="18" charset="0"/>
                  </a:rPr>
                  <a:t> </a:t>
                </a:r>
                <a:r>
                  <a:rPr lang="en-US" b="0" i="0" smtClean="0">
                    <a:latin typeface="Cambria Math"/>
                  </a:rPr>
                  <a:t>𝑥</a:t>
                </a:r>
                <a:r>
                  <a:rPr lang="en-US" b="0" i="0" smtClean="0">
                    <a:latin typeface="Cambria Math" panose="02040503050406030204" pitchFamily="18" charset="0"/>
                  </a:rPr>
                  <a:t>_</a:t>
                </a:r>
                <a:r>
                  <a:rPr lang="en-US" b="0" i="0" smtClean="0">
                    <a:latin typeface="Cambria Math"/>
                  </a:rPr>
                  <a:t>𝐷</a:t>
                </a:r>
                <a:r>
                  <a:rPr lang="en-US" dirty="0" smtClean="0"/>
                  <a:t> </a:t>
                </a:r>
                <a:r>
                  <a:rPr lang="en-US" dirty="0" smtClean="0"/>
                  <a:t>, which has a slope less than 1 since it’s the rectifying section and</a:t>
                </a:r>
                <a:r>
                  <a:rPr lang="en-US" baseline="0" dirty="0" smtClean="0"/>
                  <a:t> some fraction of the vapor is condensed and returned to the column as liquid.  The intercept must be greater than or equal to 0 since the distillate flow rate (D) is a fraction of the vapor flow rate (V) (=1 if reflux =0) and the composition (</a:t>
                </a:r>
                <a:r>
                  <a:rPr lang="en-US" baseline="0" dirty="0" err="1" smtClean="0"/>
                  <a:t>x</a:t>
                </a:r>
                <a:r>
                  <a:rPr lang="en-US" baseline="-25000" dirty="0" err="1" smtClean="0"/>
                  <a:t>D</a:t>
                </a:r>
                <a:r>
                  <a:rPr lang="en-US" baseline="0" dirty="0" smtClean="0"/>
                  <a:t>). This means plots C and D are not possible due to their slopes &gt;1.  F is out because you cannot have a negative slope.  The rest are feasible. </a:t>
                </a:r>
                <a:endParaRPr lang="en-US" dirty="0" smtClean="0"/>
              </a:p>
              <a:p>
                <a:r>
                  <a:rPr lang="en-US" dirty="0" smtClean="0"/>
                  <a:t>slope is </a:t>
                </a:r>
                <a:r>
                  <a:rPr lang="en-US" b="0" i="0" smtClean="0">
                    <a:latin typeface="Cambria Math"/>
                  </a:rPr>
                  <a:t>𝐿</a:t>
                </a:r>
                <a:r>
                  <a:rPr lang="en-US" b="0" i="0" smtClean="0">
                    <a:latin typeface="Cambria Math" panose="02040503050406030204" pitchFamily="18" charset="0"/>
                  </a:rPr>
                  <a:t>/</a:t>
                </a:r>
                <a:r>
                  <a:rPr lang="en-US" b="0" i="0" smtClean="0">
                    <a:latin typeface="Cambria Math"/>
                  </a:rPr>
                  <a:t>𝑉&lt;1</a:t>
                </a:r>
                <a:endParaRPr lang="en-US" dirty="0" smtClean="0"/>
              </a:p>
              <a:p>
                <a:r>
                  <a:rPr lang="en-US" dirty="0" smtClean="0"/>
                  <a:t>Intercept</a:t>
                </a:r>
                <a:r>
                  <a:rPr lang="en-US" baseline="0" dirty="0" smtClean="0"/>
                  <a:t> is </a:t>
                </a:r>
                <a:r>
                  <a:rPr lang="en-US" b="0" i="0" baseline="0" smtClean="0">
                    <a:latin typeface="Cambria Math"/>
                  </a:rPr>
                  <a:t>𝐷</a:t>
                </a:r>
                <a:r>
                  <a:rPr lang="en-US" b="0" i="0" baseline="0" smtClean="0">
                    <a:latin typeface="Cambria Math" panose="02040503050406030204" pitchFamily="18" charset="0"/>
                  </a:rPr>
                  <a:t>/</a:t>
                </a:r>
                <a:r>
                  <a:rPr lang="en-US" b="0" i="0" baseline="0" smtClean="0">
                    <a:latin typeface="Cambria Math"/>
                  </a:rPr>
                  <a:t>𝑉</a:t>
                </a:r>
                <a:r>
                  <a:rPr lang="en-US" b="0" i="0" baseline="0" smtClean="0">
                    <a:latin typeface="Cambria Math" panose="02040503050406030204" pitchFamily="18" charset="0"/>
                  </a:rPr>
                  <a:t> </a:t>
                </a:r>
                <a:r>
                  <a:rPr lang="en-US" b="0" i="0" baseline="0" smtClean="0">
                    <a:latin typeface="Cambria Math"/>
                  </a:rPr>
                  <a:t>𝑥</a:t>
                </a:r>
                <a:r>
                  <a:rPr lang="en-US" b="0" i="0" baseline="0" smtClean="0">
                    <a:latin typeface="Cambria Math" panose="02040503050406030204" pitchFamily="18" charset="0"/>
                  </a:rPr>
                  <a:t>_</a:t>
                </a:r>
                <a:r>
                  <a:rPr lang="en-US" b="0" i="0" baseline="0" smtClean="0">
                    <a:latin typeface="Cambria Math"/>
                  </a:rPr>
                  <a:t>𝐷≥0</a:t>
                </a:r>
                <a:endParaRPr lang="en-US" dirty="0"/>
              </a:p>
            </p:txBody>
          </p:sp>
        </mc:Fallback>
      </mc:AlternateContent>
      <p:sp>
        <p:nvSpPr>
          <p:cNvPr id="4" name="Slide Number Placeholder 3"/>
          <p:cNvSpPr>
            <a:spLocks noGrp="1"/>
          </p:cNvSpPr>
          <p:nvPr>
            <p:ph type="sldNum" sz="quarter" idx="10"/>
          </p:nvPr>
        </p:nvSpPr>
        <p:spPr/>
        <p:txBody>
          <a:bodyPr/>
          <a:lstStyle/>
          <a:p>
            <a:fld id="{9EBB6B1C-51E6-4C06-803F-AB5630C5FA61}" type="slidenum">
              <a:rPr lang="en-US" smtClean="0"/>
              <a:pPr/>
              <a:t>12</a:t>
            </a:fld>
            <a:endParaRPr lang="en-US"/>
          </a:p>
        </p:txBody>
      </p:sp>
    </p:spTree>
    <p:extLst>
      <p:ext uri="{BB962C8B-B14F-4D97-AF65-F5344CB8AC3E}">
        <p14:creationId xmlns:p14="http://schemas.microsoft.com/office/powerpoint/2010/main" val="1122684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mc:Choice>
        <mc:Fallback xmlns="">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ANSWER:</a:t>
                </a:r>
                <a:r>
                  <a:rPr lang="en-US" b="1" baseline="0" dirty="0" smtClean="0"/>
                  <a:t> A</a:t>
                </a:r>
                <a:r>
                  <a:rPr lang="en-US" b="1" baseline="0" dirty="0" smtClean="0"/>
                  <a:t>. </a:t>
                </a:r>
                <a:r>
                  <a:rPr lang="en-US" b="0" dirty="0" smtClean="0"/>
                  <a:t>The</a:t>
                </a:r>
                <a:r>
                  <a:rPr lang="en-US" b="0" baseline="0" dirty="0" smtClean="0"/>
                  <a:t> material balance results in</a:t>
                </a:r>
                <a:r>
                  <a:rPr lang="en-US" b="0" i="0" baseline="0" smtClean="0">
                    <a:latin typeface="Cambria Math"/>
                  </a:rPr>
                  <a:t>𝑦=</a:t>
                </a:r>
                <a:r>
                  <a:rPr lang="en-US" b="0" i="0" baseline="0" smtClean="0">
                    <a:latin typeface="Cambria Math"/>
                  </a:rPr>
                  <a:t>𝐿</a:t>
                </a:r>
                <a:r>
                  <a:rPr lang="en-US" b="0" i="0" baseline="0" smtClean="0">
                    <a:latin typeface="Cambria Math" panose="02040503050406030204" pitchFamily="18" charset="0"/>
                  </a:rPr>
                  <a:t> ̅/</a:t>
                </a:r>
                <a:r>
                  <a:rPr lang="en-US" b="0" i="0" baseline="0" smtClean="0">
                    <a:latin typeface="Cambria Math"/>
                  </a:rPr>
                  <a:t>𝑉</a:t>
                </a:r>
                <a:r>
                  <a:rPr lang="en-US" b="0" i="0" baseline="0" smtClean="0">
                    <a:latin typeface="Cambria Math" panose="02040503050406030204" pitchFamily="18" charset="0"/>
                  </a:rPr>
                  <a:t> ̅ </a:t>
                </a:r>
                <a:r>
                  <a:rPr lang="en-US" b="0" i="0" baseline="0" smtClean="0">
                    <a:latin typeface="Cambria Math"/>
                  </a:rPr>
                  <a:t> 𝑥−𝐵</a:t>
                </a:r>
                <a:r>
                  <a:rPr lang="en-US" b="0" i="0" baseline="0" smtClean="0">
                    <a:latin typeface="Cambria Math" panose="02040503050406030204" pitchFamily="18" charset="0"/>
                  </a:rPr>
                  <a:t>/(</a:t>
                </a:r>
                <a:r>
                  <a:rPr lang="en-US" b="0" i="0" baseline="0" smtClean="0">
                    <a:latin typeface="Cambria Math"/>
                  </a:rPr>
                  <a:t>𝑉 </a:t>
                </a:r>
                <a:r>
                  <a:rPr lang="en-US" b="0" i="0" baseline="0" smtClean="0">
                    <a:latin typeface="Cambria Math" panose="02040503050406030204" pitchFamily="18" charset="0"/>
                  </a:rPr>
                  <a:t>) ̅  </a:t>
                </a:r>
                <a:r>
                  <a:rPr lang="en-US" b="0" i="0" baseline="0" smtClean="0">
                    <a:latin typeface="Cambria Math"/>
                  </a:rPr>
                  <a:t>𝑥</a:t>
                </a:r>
                <a:r>
                  <a:rPr lang="en-US" b="0" i="0" baseline="0" smtClean="0">
                    <a:latin typeface="Cambria Math" panose="02040503050406030204" pitchFamily="18" charset="0"/>
                  </a:rPr>
                  <a:t>_</a:t>
                </a:r>
                <a:r>
                  <a:rPr lang="en-US" b="0" i="0" baseline="0" smtClean="0">
                    <a:latin typeface="Cambria Math"/>
                  </a:rPr>
                  <a:t>𝐵</a:t>
                </a:r>
                <a:r>
                  <a:rPr lang="en-US" dirty="0" smtClean="0"/>
                  <a:t>, which has a slope </a:t>
                </a:r>
                <a:r>
                  <a:rPr lang="en-US" dirty="0" smtClean="0"/>
                  <a:t>greater than </a:t>
                </a:r>
                <a:r>
                  <a:rPr lang="en-US" dirty="0" smtClean="0"/>
                  <a:t>1 since it’s the </a:t>
                </a:r>
                <a:r>
                  <a:rPr lang="en-US" dirty="0" smtClean="0"/>
                  <a:t>stripping section </a:t>
                </a:r>
                <a:r>
                  <a:rPr lang="en-US" dirty="0" smtClean="0"/>
                  <a:t>and</a:t>
                </a:r>
                <a:r>
                  <a:rPr lang="en-US" baseline="0" dirty="0" smtClean="0"/>
                  <a:t> some fraction of the </a:t>
                </a:r>
                <a:r>
                  <a:rPr lang="en-US" baseline="0" dirty="0" smtClean="0"/>
                  <a:t>liquid is boiled up and </a:t>
                </a:r>
                <a:r>
                  <a:rPr lang="en-US" baseline="0" dirty="0" smtClean="0"/>
                  <a:t>returned to the column as </a:t>
                </a:r>
                <a:r>
                  <a:rPr lang="en-US" baseline="0" dirty="0" smtClean="0"/>
                  <a:t>vapor.  </a:t>
                </a:r>
                <a:r>
                  <a:rPr lang="en-US" baseline="0" dirty="0" smtClean="0"/>
                  <a:t>The intercept must be </a:t>
                </a:r>
                <a:r>
                  <a:rPr lang="en-US" baseline="0" dirty="0" smtClean="0"/>
                  <a:t>less than </a:t>
                </a:r>
                <a:r>
                  <a:rPr lang="en-US" baseline="0" dirty="0" smtClean="0"/>
                  <a:t>or equal to 0 since </a:t>
                </a:r>
                <a:r>
                  <a:rPr lang="en-US" baseline="0" dirty="0" smtClean="0"/>
                  <a:t>both flow rates and composition are positive values. The only plot that doesn’t follow these rules is plot B. </a:t>
                </a:r>
                <a:endParaRPr lang="en-US" dirty="0" smtClean="0"/>
              </a:p>
              <a:p>
                <a:r>
                  <a:rPr lang="en-US" dirty="0" smtClean="0"/>
                  <a:t>Slope </a:t>
                </a:r>
                <a:r>
                  <a:rPr lang="en-US" dirty="0" smtClean="0"/>
                  <a:t>is</a:t>
                </a:r>
                <a:r>
                  <a:rPr lang="en-US" baseline="0" dirty="0" smtClean="0"/>
                  <a:t> </a:t>
                </a:r>
                <a:r>
                  <a:rPr lang="en-US" b="0" i="0" baseline="0" smtClean="0">
                    <a:latin typeface="Cambria Math"/>
                  </a:rPr>
                  <a:t>𝐿</a:t>
                </a:r>
                <a:r>
                  <a:rPr lang="en-US" b="0" i="0" baseline="0" smtClean="0">
                    <a:latin typeface="Cambria Math" panose="02040503050406030204" pitchFamily="18" charset="0"/>
                  </a:rPr>
                  <a:t> ̅/</a:t>
                </a:r>
                <a:r>
                  <a:rPr lang="en-US" b="0" i="0" baseline="0" smtClean="0">
                    <a:latin typeface="Cambria Math"/>
                  </a:rPr>
                  <a:t>𝑉</a:t>
                </a:r>
                <a:r>
                  <a:rPr lang="en-US" b="0" i="0" baseline="0" smtClean="0">
                    <a:latin typeface="Cambria Math" panose="02040503050406030204" pitchFamily="18" charset="0"/>
                  </a:rPr>
                  <a:t> ̅ </a:t>
                </a:r>
                <a:r>
                  <a:rPr lang="en-US" b="0" i="0" baseline="0" smtClean="0">
                    <a:latin typeface="Cambria Math"/>
                  </a:rPr>
                  <a:t>  ≥1</a:t>
                </a:r>
                <a:endParaRPr lang="en-US" dirty="0" smtClean="0"/>
              </a:p>
              <a:p>
                <a:r>
                  <a:rPr lang="en-US" dirty="0" smtClean="0"/>
                  <a:t>Intercept is </a:t>
                </a:r>
                <a:r>
                  <a:rPr lang="en-US" b="0" i="0" baseline="0" smtClean="0">
                    <a:latin typeface="Cambria Math"/>
                  </a:rPr>
                  <a:t>−𝐵</a:t>
                </a:r>
                <a:r>
                  <a:rPr lang="en-US" b="0" i="0" baseline="0" smtClean="0">
                    <a:latin typeface="Cambria Math" panose="02040503050406030204" pitchFamily="18" charset="0"/>
                  </a:rPr>
                  <a:t>/(</a:t>
                </a:r>
                <a:r>
                  <a:rPr lang="en-US" b="0" i="0" baseline="0" smtClean="0">
                    <a:latin typeface="Cambria Math"/>
                  </a:rPr>
                  <a:t>𝑉 </a:t>
                </a:r>
                <a:r>
                  <a:rPr lang="en-US" b="0" i="0" baseline="0" smtClean="0">
                    <a:latin typeface="Cambria Math" panose="02040503050406030204" pitchFamily="18" charset="0"/>
                  </a:rPr>
                  <a:t>) ̅  </a:t>
                </a:r>
                <a:r>
                  <a:rPr lang="en-US" b="0" i="0" baseline="0" smtClean="0">
                    <a:latin typeface="Cambria Math"/>
                  </a:rPr>
                  <a:t>𝑥</a:t>
                </a:r>
                <a:r>
                  <a:rPr lang="en-US" b="0" i="0" baseline="0" smtClean="0">
                    <a:latin typeface="Cambria Math" panose="02040503050406030204" pitchFamily="18" charset="0"/>
                  </a:rPr>
                  <a:t>_</a:t>
                </a:r>
                <a:r>
                  <a:rPr lang="en-US" b="0" i="0" baseline="0" smtClean="0">
                    <a:latin typeface="Cambria Math"/>
                  </a:rPr>
                  <a:t>𝐵≤0</a:t>
                </a:r>
                <a:endParaRPr lang="en-US" dirty="0"/>
              </a:p>
            </p:txBody>
          </p:sp>
        </mc:Fallback>
      </mc:AlternateContent>
      <p:sp>
        <p:nvSpPr>
          <p:cNvPr id="4" name="Slide Number Placeholder 3"/>
          <p:cNvSpPr>
            <a:spLocks noGrp="1"/>
          </p:cNvSpPr>
          <p:nvPr>
            <p:ph type="sldNum" sz="quarter" idx="10"/>
          </p:nvPr>
        </p:nvSpPr>
        <p:spPr/>
        <p:txBody>
          <a:bodyPr/>
          <a:lstStyle/>
          <a:p>
            <a:fld id="{9EBB6B1C-51E6-4C06-803F-AB5630C5FA61}" type="slidenum">
              <a:rPr lang="en-US" smtClean="0"/>
              <a:pPr/>
              <a:t>13</a:t>
            </a:fld>
            <a:endParaRPr lang="en-US"/>
          </a:p>
        </p:txBody>
      </p:sp>
    </p:spTree>
    <p:extLst>
      <p:ext uri="{BB962C8B-B14F-4D97-AF65-F5344CB8AC3E}">
        <p14:creationId xmlns:p14="http://schemas.microsoft.com/office/powerpoint/2010/main" val="4223124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14</a:t>
            </a:fld>
            <a:endParaRPr lang="en-US"/>
          </a:p>
        </p:txBody>
      </p:sp>
    </p:spTree>
    <p:extLst>
      <p:ext uri="{BB962C8B-B14F-4D97-AF65-F5344CB8AC3E}">
        <p14:creationId xmlns:p14="http://schemas.microsoft.com/office/powerpoint/2010/main" val="419973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15</a:t>
            </a:fld>
            <a:endParaRPr lang="en-US"/>
          </a:p>
        </p:txBody>
      </p:sp>
    </p:spTree>
    <p:extLst>
      <p:ext uri="{BB962C8B-B14F-4D97-AF65-F5344CB8AC3E}">
        <p14:creationId xmlns:p14="http://schemas.microsoft.com/office/powerpoint/2010/main" val="1883054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16</a:t>
            </a:fld>
            <a:endParaRPr lang="en-US"/>
          </a:p>
        </p:txBody>
      </p:sp>
    </p:spTree>
    <p:extLst>
      <p:ext uri="{BB962C8B-B14F-4D97-AF65-F5344CB8AC3E}">
        <p14:creationId xmlns:p14="http://schemas.microsoft.com/office/powerpoint/2010/main" val="1330606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17</a:t>
            </a:fld>
            <a:endParaRPr lang="en-US"/>
          </a:p>
        </p:txBody>
      </p:sp>
    </p:spTree>
    <p:extLst>
      <p:ext uri="{BB962C8B-B14F-4D97-AF65-F5344CB8AC3E}">
        <p14:creationId xmlns:p14="http://schemas.microsoft.com/office/powerpoint/2010/main" val="2516007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18</a:t>
            </a:fld>
            <a:endParaRPr lang="en-US"/>
          </a:p>
        </p:txBody>
      </p:sp>
    </p:spTree>
    <p:extLst>
      <p:ext uri="{BB962C8B-B14F-4D97-AF65-F5344CB8AC3E}">
        <p14:creationId xmlns:p14="http://schemas.microsoft.com/office/powerpoint/2010/main" val="1184749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19</a:t>
            </a:fld>
            <a:endParaRPr lang="en-US"/>
          </a:p>
        </p:txBody>
      </p:sp>
    </p:spTree>
    <p:extLst>
      <p:ext uri="{BB962C8B-B14F-4D97-AF65-F5344CB8AC3E}">
        <p14:creationId xmlns:p14="http://schemas.microsoft.com/office/powerpoint/2010/main" val="389139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2</a:t>
            </a:fld>
            <a:endParaRPr lang="en-US"/>
          </a:p>
        </p:txBody>
      </p:sp>
    </p:spTree>
    <p:extLst>
      <p:ext uri="{BB962C8B-B14F-4D97-AF65-F5344CB8AC3E}">
        <p14:creationId xmlns:p14="http://schemas.microsoft.com/office/powerpoint/2010/main" val="614987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20</a:t>
            </a:fld>
            <a:endParaRPr lang="en-US"/>
          </a:p>
        </p:txBody>
      </p:sp>
    </p:spTree>
    <p:extLst>
      <p:ext uri="{BB962C8B-B14F-4D97-AF65-F5344CB8AC3E}">
        <p14:creationId xmlns:p14="http://schemas.microsoft.com/office/powerpoint/2010/main" val="2758954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21</a:t>
            </a:fld>
            <a:endParaRPr lang="en-US"/>
          </a:p>
        </p:txBody>
      </p:sp>
    </p:spTree>
    <p:extLst>
      <p:ext uri="{BB962C8B-B14F-4D97-AF65-F5344CB8AC3E}">
        <p14:creationId xmlns:p14="http://schemas.microsoft.com/office/powerpoint/2010/main" val="651213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22</a:t>
            </a:fld>
            <a:endParaRPr lang="en-US"/>
          </a:p>
        </p:txBody>
      </p:sp>
    </p:spTree>
    <p:extLst>
      <p:ext uri="{BB962C8B-B14F-4D97-AF65-F5344CB8AC3E}">
        <p14:creationId xmlns:p14="http://schemas.microsoft.com/office/powerpoint/2010/main" val="1841225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23</a:t>
            </a:fld>
            <a:endParaRPr lang="en-US"/>
          </a:p>
        </p:txBody>
      </p:sp>
    </p:spTree>
    <p:extLst>
      <p:ext uri="{BB962C8B-B14F-4D97-AF65-F5344CB8AC3E}">
        <p14:creationId xmlns:p14="http://schemas.microsoft.com/office/powerpoint/2010/main" val="20014090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24</a:t>
            </a:fld>
            <a:endParaRPr lang="en-US"/>
          </a:p>
        </p:txBody>
      </p:sp>
    </p:spTree>
    <p:extLst>
      <p:ext uri="{BB962C8B-B14F-4D97-AF65-F5344CB8AC3E}">
        <p14:creationId xmlns:p14="http://schemas.microsoft.com/office/powerpoint/2010/main" val="24282781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25</a:t>
            </a:fld>
            <a:endParaRPr lang="en-US"/>
          </a:p>
        </p:txBody>
      </p:sp>
    </p:spTree>
    <p:extLst>
      <p:ext uri="{BB962C8B-B14F-4D97-AF65-F5344CB8AC3E}">
        <p14:creationId xmlns:p14="http://schemas.microsoft.com/office/powerpoint/2010/main" val="74994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none"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26</a:t>
            </a:fld>
            <a:endParaRPr lang="en-US"/>
          </a:p>
        </p:txBody>
      </p:sp>
    </p:spTree>
    <p:extLst>
      <p:ext uri="{BB962C8B-B14F-4D97-AF65-F5344CB8AC3E}">
        <p14:creationId xmlns:p14="http://schemas.microsoft.com/office/powerpoint/2010/main" val="34764219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27</a:t>
            </a:fld>
            <a:endParaRPr lang="en-US"/>
          </a:p>
        </p:txBody>
      </p:sp>
    </p:spTree>
    <p:extLst>
      <p:ext uri="{BB962C8B-B14F-4D97-AF65-F5344CB8AC3E}">
        <p14:creationId xmlns:p14="http://schemas.microsoft.com/office/powerpoint/2010/main" val="3543875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dirty="0"/>
              </a:p>
            </p:txBody>
          </p:sp>
        </mc:Choice>
        <mc:Fallback xmlns="">
          <p:sp>
            <p:nvSpPr>
              <p:cNvPr id="3" name="Notes Placeholder 2"/>
              <p:cNvSpPr>
                <a:spLocks noGrp="1"/>
              </p:cNvSpPr>
              <p:nvPr>
                <p:ph type="body" idx="1"/>
              </p:nvPr>
            </p:nvSpPr>
            <p:spPr/>
            <p:txBody>
              <a:bodyPr/>
              <a:lstStyle/>
              <a:p>
                <a:r>
                  <a:rPr lang="en-US" b="1" dirty="0" smtClean="0"/>
                  <a:t>ANSWER: C. </a:t>
                </a:r>
                <a:r>
                  <a:rPr lang="en-US" b="0" i="0" smtClean="0">
                    <a:latin typeface="Cambria Math"/>
                  </a:rPr>
                  <a:t>C</a:t>
                </a:r>
                <a:r>
                  <a:rPr lang="en-US" b="0" i="0" smtClean="0">
                    <a:latin typeface="Cambria Math" panose="02040503050406030204" pitchFamily="18" charset="0"/>
                  </a:rPr>
                  <a:t>_</a:t>
                </a:r>
                <a:r>
                  <a:rPr lang="en-US" b="0" i="0" smtClean="0">
                    <a:latin typeface="Cambria Math"/>
                  </a:rPr>
                  <a:t>2</a:t>
                </a:r>
                <a:r>
                  <a:rPr lang="en-US" dirty="0" smtClean="0"/>
                  <a:t> </a:t>
                </a:r>
                <a:r>
                  <a:rPr lang="en-US" dirty="0" smtClean="0"/>
                  <a:t>is designated with a</a:t>
                </a:r>
                <a:r>
                  <a:rPr lang="en-US" baseline="0" dirty="0" smtClean="0"/>
                  <a:t> minimal amount in the bottoms stream, so it must </a:t>
                </a:r>
                <a:r>
                  <a:rPr lang="en-US" baseline="0" dirty="0" smtClean="0"/>
                  <a:t>be light key and </a:t>
                </a:r>
                <a:r>
                  <a:rPr lang="en-US" b="0" i="0" baseline="0" smtClean="0">
                    <a:latin typeface="Cambria Math"/>
                  </a:rPr>
                  <a:t>𝐶</a:t>
                </a:r>
                <a:r>
                  <a:rPr lang="en-US" b="0" i="0" baseline="0" smtClean="0">
                    <a:latin typeface="Cambria Math" panose="02040503050406030204" pitchFamily="18" charset="0"/>
                  </a:rPr>
                  <a:t>_</a:t>
                </a:r>
                <a:r>
                  <a:rPr lang="en-US" b="0" i="0" baseline="0" smtClean="0">
                    <a:latin typeface="Cambria Math"/>
                  </a:rPr>
                  <a:t>3=</a:t>
                </a:r>
                <a:r>
                  <a:rPr lang="en-US" dirty="0" smtClean="0"/>
                  <a:t> is then the heavy key since </a:t>
                </a:r>
                <a:r>
                  <a:rPr lang="en-US" dirty="0" smtClean="0"/>
                  <a:t>it specified in the top stream</a:t>
                </a:r>
                <a:r>
                  <a:rPr lang="en-US" smtClean="0"/>
                  <a:t>. </a:t>
                </a:r>
                <a:endParaRPr lang="en-US" dirty="0"/>
              </a:p>
            </p:txBody>
          </p:sp>
        </mc:Fallback>
      </mc:AlternateContent>
      <p:sp>
        <p:nvSpPr>
          <p:cNvPr id="4" name="Slide Number Placeholder 3"/>
          <p:cNvSpPr>
            <a:spLocks noGrp="1"/>
          </p:cNvSpPr>
          <p:nvPr>
            <p:ph type="sldNum" sz="quarter" idx="10"/>
          </p:nvPr>
        </p:nvSpPr>
        <p:spPr/>
        <p:txBody>
          <a:bodyPr/>
          <a:lstStyle/>
          <a:p>
            <a:fld id="{9EBB6B1C-51E6-4C06-803F-AB5630C5FA61}" type="slidenum">
              <a:rPr lang="en-US" smtClean="0"/>
              <a:pPr/>
              <a:t>28</a:t>
            </a:fld>
            <a:endParaRPr lang="en-US"/>
          </a:p>
        </p:txBody>
      </p:sp>
    </p:spTree>
    <p:extLst>
      <p:ext uri="{BB962C8B-B14F-4D97-AF65-F5344CB8AC3E}">
        <p14:creationId xmlns:p14="http://schemas.microsoft.com/office/powerpoint/2010/main" val="6651039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786493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dirty="0"/>
              </a:p>
            </p:txBody>
          </p:sp>
        </mc:Choice>
        <mc:Fallback xmlns="">
          <p:sp>
            <p:nvSpPr>
              <p:cNvPr id="3" name="Notes Placeholder 2"/>
              <p:cNvSpPr>
                <a:spLocks noGrp="1"/>
              </p:cNvSpPr>
              <p:nvPr>
                <p:ph type="body" idx="1"/>
              </p:nvPr>
            </p:nvSpPr>
            <p:spPr/>
            <p:txBody>
              <a:bodyPr/>
              <a:lstStyle/>
              <a:p>
                <a:r>
                  <a:rPr lang="en-US" b="1" dirty="0" smtClean="0"/>
                  <a:t>ANSWER: B. </a:t>
                </a:r>
                <a:r>
                  <a:rPr lang="en-US" b="0" dirty="0" smtClean="0"/>
                  <a:t>The</a:t>
                </a:r>
                <a:r>
                  <a:rPr lang="en-US" b="0" baseline="0" dirty="0" smtClean="0"/>
                  <a:t> K-value is a ratio between the vapor mole fraction (y) and the liquid mole fraction (x) on a given equilibrium stage. </a:t>
                </a:r>
                <a:r>
                  <a:rPr lang="en-US" b="0" i="0" smtClean="0">
                    <a:latin typeface="Cambria Math"/>
                  </a:rPr>
                  <a:t>𝑦</a:t>
                </a:r>
                <a:r>
                  <a:rPr lang="en-US" b="0" i="0" smtClean="0">
                    <a:latin typeface="Cambria Math" panose="02040503050406030204" pitchFamily="18" charset="0"/>
                  </a:rPr>
                  <a:t>_</a:t>
                </a:r>
                <a:r>
                  <a:rPr lang="en-US" b="0" i="0" smtClean="0">
                    <a:latin typeface="Cambria Math"/>
                  </a:rPr>
                  <a:t>1=𝐾</a:t>
                </a:r>
                <a:r>
                  <a:rPr lang="en-US" b="0" i="0" smtClean="0">
                    <a:latin typeface="Cambria Math" panose="02040503050406030204" pitchFamily="18" charset="0"/>
                  </a:rPr>
                  <a:t>_</a:t>
                </a:r>
                <a:r>
                  <a:rPr lang="en-US" b="0" i="0" smtClean="0">
                    <a:latin typeface="Cambria Math"/>
                  </a:rPr>
                  <a:t>1</a:t>
                </a:r>
                <a:r>
                  <a:rPr lang="en-US" b="0" i="0" smtClean="0">
                    <a:latin typeface="Cambria Math" panose="02040503050406030204" pitchFamily="18" charset="0"/>
                  </a:rPr>
                  <a:t> </a:t>
                </a:r>
                <a:r>
                  <a:rPr lang="en-US" b="0" i="0" smtClean="0">
                    <a:latin typeface="Cambria Math"/>
                  </a:rPr>
                  <a:t>𝑥</a:t>
                </a:r>
                <a:r>
                  <a:rPr lang="en-US" b="0" i="0" smtClean="0">
                    <a:latin typeface="Cambria Math" panose="02040503050406030204" pitchFamily="18" charset="0"/>
                  </a:rPr>
                  <a:t>_</a:t>
                </a:r>
                <a:r>
                  <a:rPr lang="en-US" b="0" i="0" smtClean="0">
                    <a:latin typeface="Cambria Math"/>
                  </a:rPr>
                  <a:t>1</a:t>
                </a:r>
                <a:r>
                  <a:rPr lang="en-US" b="0" i="0" smtClean="0">
                    <a:latin typeface="Cambria Math" panose="02040503050406030204" pitchFamily="18" charset="0"/>
                  </a:rPr>
                  <a:t>  .</a:t>
                </a:r>
                <a:r>
                  <a:rPr lang="en-US" b="0" i="1" dirty="0" smtClean="0">
                    <a:latin typeface="Cambria Math" panose="02040503050406030204" pitchFamily="18" charset="0"/>
                  </a:rPr>
                  <a:t> </a:t>
                </a:r>
                <a:r>
                  <a:rPr lang="en-US" b="0" baseline="0" dirty="0" smtClean="0"/>
                  <a:t>Knowing at the operating stage (between equilibrium stages) that the vapor and liquid mole fractions are the same (y1 = x2) we can show:</a:t>
                </a:r>
                <a:endParaRPr lang="en-US" b="0" i="1" dirty="0" smtClean="0">
                  <a:latin typeface="Cambria Math" panose="02040503050406030204" pitchFamily="18" charset="0"/>
                </a:endParaRPr>
              </a:p>
              <a:p>
                <a:r>
                  <a:rPr lang="en-US" b="0" i="0" smtClean="0">
                    <a:latin typeface="Cambria Math" panose="02040503050406030204" pitchFamily="18" charset="0"/>
                  </a:rPr>
                  <a:t> </a:t>
                </a:r>
                <a:r>
                  <a:rPr lang="en-US" b="0" i="0" smtClean="0">
                    <a:latin typeface="Cambria Math"/>
                  </a:rPr>
                  <a:t>𝑦</a:t>
                </a:r>
                <a:r>
                  <a:rPr lang="en-US" b="0" i="0" smtClean="0">
                    <a:latin typeface="Cambria Math" panose="02040503050406030204" pitchFamily="18" charset="0"/>
                  </a:rPr>
                  <a:t>_</a:t>
                </a:r>
                <a:r>
                  <a:rPr lang="en-US" b="0" i="0" smtClean="0">
                    <a:latin typeface="Cambria Math"/>
                  </a:rPr>
                  <a:t>1=𝑥</a:t>
                </a:r>
                <a:r>
                  <a:rPr lang="en-US" b="0" i="0" smtClean="0">
                    <a:latin typeface="Cambria Math" panose="02040503050406030204" pitchFamily="18" charset="0"/>
                  </a:rPr>
                  <a:t>_</a:t>
                </a:r>
                <a:r>
                  <a:rPr lang="en-US" b="0" i="0" smtClean="0">
                    <a:latin typeface="Cambria Math"/>
                  </a:rPr>
                  <a:t>2</a:t>
                </a:r>
                <a:r>
                  <a:rPr lang="en-US" b="0" i="0" smtClean="0">
                    <a:latin typeface="Cambria Math" panose="02040503050406030204" pitchFamily="18" charset="0"/>
                  </a:rPr>
                  <a:t>; </a:t>
                </a:r>
                <a:r>
                  <a:rPr lang="en-US" b="0" i="0" smtClean="0">
                    <a:latin typeface="Cambria Math"/>
                  </a:rPr>
                  <a:t>𝑦</a:t>
                </a:r>
                <a:r>
                  <a:rPr lang="en-US" b="0" i="0" smtClean="0">
                    <a:latin typeface="Cambria Math" panose="02040503050406030204" pitchFamily="18" charset="0"/>
                  </a:rPr>
                  <a:t>_</a:t>
                </a:r>
                <a:r>
                  <a:rPr lang="en-US" b="0" i="0" smtClean="0">
                    <a:latin typeface="Cambria Math"/>
                  </a:rPr>
                  <a:t>1=𝑥</a:t>
                </a:r>
                <a:r>
                  <a:rPr lang="en-US" b="0" i="0" smtClean="0">
                    <a:latin typeface="Cambria Math" panose="02040503050406030204" pitchFamily="18" charset="0"/>
                  </a:rPr>
                  <a:t>_</a:t>
                </a:r>
                <a:r>
                  <a:rPr lang="en-US" b="0" i="0" smtClean="0">
                    <a:latin typeface="Cambria Math"/>
                  </a:rPr>
                  <a:t>2=𝐾</a:t>
                </a:r>
                <a:r>
                  <a:rPr lang="en-US" b="0" i="0" smtClean="0">
                    <a:latin typeface="Cambria Math" panose="02040503050406030204" pitchFamily="18" charset="0"/>
                  </a:rPr>
                  <a:t>_</a:t>
                </a:r>
                <a:r>
                  <a:rPr lang="en-US" b="0" i="0" smtClean="0">
                    <a:latin typeface="Cambria Math"/>
                  </a:rPr>
                  <a:t>1</a:t>
                </a:r>
                <a:r>
                  <a:rPr lang="en-US" b="0" i="0" smtClean="0">
                    <a:latin typeface="Cambria Math" panose="02040503050406030204" pitchFamily="18" charset="0"/>
                  </a:rPr>
                  <a:t> </a:t>
                </a:r>
                <a:r>
                  <a:rPr lang="en-US" b="0" i="0" smtClean="0">
                    <a:latin typeface="Cambria Math"/>
                  </a:rPr>
                  <a:t>𝑥</a:t>
                </a:r>
                <a:r>
                  <a:rPr lang="en-US" b="0" i="0" smtClean="0">
                    <a:latin typeface="Cambria Math" panose="02040503050406030204" pitchFamily="18" charset="0"/>
                  </a:rPr>
                  <a:t>_</a:t>
                </a:r>
                <a:r>
                  <a:rPr lang="en-US" b="0" i="0" smtClean="0">
                    <a:latin typeface="Cambria Math"/>
                  </a:rPr>
                  <a:t>1</a:t>
                </a:r>
                <a:endParaRPr lang="en-US" dirty="0" smtClean="0"/>
              </a:p>
              <a:p>
                <a:endParaRPr lang="en-US" dirty="0"/>
              </a:p>
            </p:txBody>
          </p:sp>
        </mc:Fallback>
      </mc:AlternateContent>
      <p:sp>
        <p:nvSpPr>
          <p:cNvPr id="4" name="Slide Number Placeholder 3"/>
          <p:cNvSpPr>
            <a:spLocks noGrp="1"/>
          </p:cNvSpPr>
          <p:nvPr>
            <p:ph type="sldNum" sz="quarter" idx="10"/>
          </p:nvPr>
        </p:nvSpPr>
        <p:spPr/>
        <p:txBody>
          <a:bodyPr/>
          <a:lstStyle/>
          <a:p>
            <a:fld id="{9EBB6B1C-51E6-4C06-803F-AB5630C5FA61}" type="slidenum">
              <a:rPr lang="en-US" smtClean="0"/>
              <a:pPr/>
              <a:t>3</a:t>
            </a:fld>
            <a:endParaRPr lang="en-US"/>
          </a:p>
        </p:txBody>
      </p:sp>
    </p:spTree>
    <p:extLst>
      <p:ext uri="{BB962C8B-B14F-4D97-AF65-F5344CB8AC3E}">
        <p14:creationId xmlns:p14="http://schemas.microsoft.com/office/powerpoint/2010/main" val="7001111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8494992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31</a:t>
            </a:fld>
            <a:endParaRPr lang="en-US"/>
          </a:p>
        </p:txBody>
      </p:sp>
    </p:spTree>
    <p:extLst>
      <p:ext uri="{BB962C8B-B14F-4D97-AF65-F5344CB8AC3E}">
        <p14:creationId xmlns:p14="http://schemas.microsoft.com/office/powerpoint/2010/main" val="26341898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32</a:t>
            </a:fld>
            <a:endParaRPr lang="en-US"/>
          </a:p>
        </p:txBody>
      </p:sp>
    </p:spTree>
    <p:extLst>
      <p:ext uri="{BB962C8B-B14F-4D97-AF65-F5344CB8AC3E}">
        <p14:creationId xmlns:p14="http://schemas.microsoft.com/office/powerpoint/2010/main" val="41897885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622">
              <a:defRPr/>
            </a:pPr>
            <a:endParaRPr lang="en-US" b="0"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33</a:t>
            </a:fld>
            <a:endParaRPr lang="en-US"/>
          </a:p>
        </p:txBody>
      </p:sp>
    </p:spTree>
    <p:extLst>
      <p:ext uri="{BB962C8B-B14F-4D97-AF65-F5344CB8AC3E}">
        <p14:creationId xmlns:p14="http://schemas.microsoft.com/office/powerpoint/2010/main" val="8752672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34</a:t>
            </a:fld>
            <a:endParaRPr lang="en-US"/>
          </a:p>
        </p:txBody>
      </p:sp>
    </p:spTree>
    <p:extLst>
      <p:ext uri="{BB962C8B-B14F-4D97-AF65-F5344CB8AC3E}">
        <p14:creationId xmlns:p14="http://schemas.microsoft.com/office/powerpoint/2010/main" val="24582476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35</a:t>
            </a:fld>
            <a:endParaRPr lang="en-US"/>
          </a:p>
        </p:txBody>
      </p:sp>
    </p:spTree>
    <p:extLst>
      <p:ext uri="{BB962C8B-B14F-4D97-AF65-F5344CB8AC3E}">
        <p14:creationId xmlns:p14="http://schemas.microsoft.com/office/powerpoint/2010/main" val="38547716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36</a:t>
            </a:fld>
            <a:endParaRPr lang="en-US"/>
          </a:p>
        </p:txBody>
      </p:sp>
    </p:spTree>
    <p:extLst>
      <p:ext uri="{BB962C8B-B14F-4D97-AF65-F5344CB8AC3E}">
        <p14:creationId xmlns:p14="http://schemas.microsoft.com/office/powerpoint/2010/main" val="4198465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b="1" i="1" u="sng" dirty="0">
              <a:solidFill>
                <a:srgbClr val="FF0000"/>
              </a:solidFill>
            </a:endParaRPr>
          </a:p>
        </p:txBody>
      </p:sp>
      <p:sp>
        <p:nvSpPr>
          <p:cNvPr id="4" name="Slide Number Placeholder 3"/>
          <p:cNvSpPr>
            <a:spLocks noGrp="1"/>
          </p:cNvSpPr>
          <p:nvPr>
            <p:ph type="sldNum" sz="quarter" idx="10"/>
          </p:nvPr>
        </p:nvSpPr>
        <p:spPr/>
        <p:txBody>
          <a:bodyPr/>
          <a:lstStyle/>
          <a:p>
            <a:fld id="{9EBB6B1C-51E6-4C06-803F-AB5630C5FA61}" type="slidenum">
              <a:rPr lang="en-US" smtClean="0"/>
              <a:pPr/>
              <a:t>37</a:t>
            </a:fld>
            <a:endParaRPr lang="en-US"/>
          </a:p>
        </p:txBody>
      </p:sp>
    </p:spTree>
    <p:extLst>
      <p:ext uri="{BB962C8B-B14F-4D97-AF65-F5344CB8AC3E}">
        <p14:creationId xmlns:p14="http://schemas.microsoft.com/office/powerpoint/2010/main" val="42388611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b="0" u="none" dirty="0"/>
              </a:p>
            </p:txBody>
          </p:sp>
        </mc:Choice>
        <mc:Fallback xmlns="">
          <p:sp>
            <p:nvSpPr>
              <p:cNvPr id="3" name="Notes Placeholder 2"/>
              <p:cNvSpPr>
                <a:spLocks noGrp="1"/>
              </p:cNvSpPr>
              <p:nvPr>
                <p:ph type="body" idx="1"/>
              </p:nvPr>
            </p:nvSpPr>
            <p:spPr/>
            <p:txBody>
              <a:bodyPr/>
              <a:lstStyle/>
              <a:p>
                <a:r>
                  <a:rPr lang="en-US" b="1" dirty="0" smtClean="0"/>
                  <a:t>ANSWER: C. </a:t>
                </a:r>
                <a:r>
                  <a:rPr lang="en-US" b="0" u="none" dirty="0" smtClean="0"/>
                  <a:t>By recycling L2 we lower </a:t>
                </a:r>
                <a:r>
                  <a:rPr lang="en-US" b="0" u="none" dirty="0" smtClean="0"/>
                  <a:t>the total </a:t>
                </a:r>
                <a:r>
                  <a:rPr lang="en-US" b="0" u="none" dirty="0" smtClean="0"/>
                  <a:t>feed composition </a:t>
                </a:r>
                <a:r>
                  <a:rPr lang="en-US" b="0" i="0" u="none" smtClean="0">
                    <a:latin typeface="Cambria Math"/>
                  </a:rPr>
                  <a:t>𝑧</a:t>
                </a:r>
                <a:r>
                  <a:rPr lang="en-US" b="0" i="0" u="none" smtClean="0">
                    <a:latin typeface="Cambria Math" panose="02040503050406030204" pitchFamily="18" charset="0"/>
                  </a:rPr>
                  <a:t>_</a:t>
                </a:r>
                <a:r>
                  <a:rPr lang="en-US" b="0" i="0" u="none" smtClean="0">
                    <a:latin typeface="Cambria Math"/>
                  </a:rPr>
                  <a:t>𝐹</a:t>
                </a:r>
                <a:r>
                  <a:rPr lang="en-US" b="0" u="none" dirty="0" smtClean="0"/>
                  <a:t> of </a:t>
                </a:r>
                <a:r>
                  <a:rPr lang="en-US" b="0" u="none" dirty="0" err="1" smtClean="0"/>
                  <a:t>MeOH</a:t>
                </a:r>
                <a:r>
                  <a:rPr lang="en-US" b="0" u="none" dirty="0" smtClean="0"/>
                  <a:t> (since L2 is enriched in lower</a:t>
                </a:r>
                <a:r>
                  <a:rPr lang="en-US" b="0" u="none" baseline="0" dirty="0" smtClean="0"/>
                  <a:t> volatility component)</a:t>
                </a:r>
                <a:r>
                  <a:rPr lang="en-US" b="0" u="none" dirty="0" smtClean="0"/>
                  <a:t>.</a:t>
                </a:r>
                <a:endParaRPr lang="en-US" b="0" u="none" dirty="0"/>
              </a:p>
            </p:txBody>
          </p:sp>
        </mc:Fallback>
      </mc:AlternateContent>
      <p:sp>
        <p:nvSpPr>
          <p:cNvPr id="4" name="Slide Number Placeholder 3"/>
          <p:cNvSpPr>
            <a:spLocks noGrp="1"/>
          </p:cNvSpPr>
          <p:nvPr>
            <p:ph type="sldNum" sz="quarter" idx="10"/>
          </p:nvPr>
        </p:nvSpPr>
        <p:spPr/>
        <p:txBody>
          <a:bodyPr/>
          <a:lstStyle/>
          <a:p>
            <a:fld id="{9EBB6B1C-51E6-4C06-803F-AB5630C5FA61}" type="slidenum">
              <a:rPr lang="en-US" smtClean="0"/>
              <a:pPr/>
              <a:t>38</a:t>
            </a:fld>
            <a:endParaRPr lang="en-US"/>
          </a:p>
        </p:txBody>
      </p:sp>
    </p:spTree>
    <p:extLst>
      <p:ext uri="{BB962C8B-B14F-4D97-AF65-F5344CB8AC3E}">
        <p14:creationId xmlns:p14="http://schemas.microsoft.com/office/powerpoint/2010/main" val="1243406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39</a:t>
            </a:fld>
            <a:endParaRPr lang="en-US"/>
          </a:p>
        </p:txBody>
      </p:sp>
    </p:spTree>
    <p:extLst>
      <p:ext uri="{BB962C8B-B14F-4D97-AF65-F5344CB8AC3E}">
        <p14:creationId xmlns:p14="http://schemas.microsoft.com/office/powerpoint/2010/main" val="1489342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4</a:t>
            </a:fld>
            <a:endParaRPr lang="en-US"/>
          </a:p>
        </p:txBody>
      </p:sp>
    </p:spTree>
    <p:extLst>
      <p:ext uri="{BB962C8B-B14F-4D97-AF65-F5344CB8AC3E}">
        <p14:creationId xmlns:p14="http://schemas.microsoft.com/office/powerpoint/2010/main" val="16710889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40</a:t>
            </a:fld>
            <a:endParaRPr lang="en-US"/>
          </a:p>
        </p:txBody>
      </p:sp>
    </p:spTree>
    <p:extLst>
      <p:ext uri="{BB962C8B-B14F-4D97-AF65-F5344CB8AC3E}">
        <p14:creationId xmlns:p14="http://schemas.microsoft.com/office/powerpoint/2010/main" val="4275587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5</a:t>
            </a:fld>
            <a:endParaRPr lang="en-US"/>
          </a:p>
        </p:txBody>
      </p:sp>
    </p:spTree>
    <p:extLst>
      <p:ext uri="{BB962C8B-B14F-4D97-AF65-F5344CB8AC3E}">
        <p14:creationId xmlns:p14="http://schemas.microsoft.com/office/powerpoint/2010/main" val="2773729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6</a:t>
            </a:fld>
            <a:endParaRPr lang="en-US"/>
          </a:p>
        </p:txBody>
      </p:sp>
    </p:spTree>
    <p:extLst>
      <p:ext uri="{BB962C8B-B14F-4D97-AF65-F5344CB8AC3E}">
        <p14:creationId xmlns:p14="http://schemas.microsoft.com/office/powerpoint/2010/main" val="1311124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7</a:t>
            </a:fld>
            <a:endParaRPr lang="en-US"/>
          </a:p>
        </p:txBody>
      </p:sp>
    </p:spTree>
    <p:extLst>
      <p:ext uri="{BB962C8B-B14F-4D97-AF65-F5344CB8AC3E}">
        <p14:creationId xmlns:p14="http://schemas.microsoft.com/office/powerpoint/2010/main" val="3578946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8</a:t>
            </a:fld>
            <a:endParaRPr lang="en-US"/>
          </a:p>
        </p:txBody>
      </p:sp>
    </p:spTree>
    <p:extLst>
      <p:ext uri="{BB962C8B-B14F-4D97-AF65-F5344CB8AC3E}">
        <p14:creationId xmlns:p14="http://schemas.microsoft.com/office/powerpoint/2010/main" val="1900462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9EBB6B1C-51E6-4C06-803F-AB5630C5FA61}" type="slidenum">
              <a:rPr lang="en-US" smtClean="0"/>
              <a:pPr/>
              <a:t>9</a:t>
            </a:fld>
            <a:endParaRPr lang="en-US"/>
          </a:p>
        </p:txBody>
      </p:sp>
    </p:spTree>
    <p:extLst>
      <p:ext uri="{BB962C8B-B14F-4D97-AF65-F5344CB8AC3E}">
        <p14:creationId xmlns:p14="http://schemas.microsoft.com/office/powerpoint/2010/main" val="1219731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1"/>
            <a:ext cx="8306809" cy="3902311"/>
          </a:xfrm>
          <a:prstGeom prst="roundRect">
            <a:avLst>
              <a:gd name="adj" fmla="val 4578"/>
            </a:avLst>
          </a:prstGeom>
          <a:gradFill flip="none" rotWithShape="1">
            <a:gsLst>
              <a:gs pos="0">
                <a:schemeClr val="tx1">
                  <a:lumMod val="65000"/>
                  <a:lumOff val="35000"/>
                </a:schemeClr>
              </a:gs>
              <a:gs pos="57000">
                <a:schemeClr val="tx1">
                  <a:lumMod val="75000"/>
                  <a:lumOff val="25000"/>
                </a:schemeClr>
              </a:gs>
              <a:gs pos="90000">
                <a:schemeClr val="tx1">
                  <a:lumMod val="85000"/>
                  <a:lumOff val="15000"/>
                </a:schemeClr>
              </a:gs>
              <a:gs pos="97000">
                <a:schemeClr val="tx1"/>
              </a:gs>
            </a:gsLst>
            <a:path path="circle">
              <a:fillToRect l="50000" t="50000" r="50000" b="50000"/>
            </a:path>
            <a:tileRect/>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hasCustomPrompt="1"/>
          </p:nvPr>
        </p:nvSpPr>
        <p:spPr>
          <a:xfrm>
            <a:off x="812430" y="2312043"/>
            <a:ext cx="7772400" cy="1828800"/>
          </a:xfrm>
        </p:spPr>
        <p:txBody>
          <a:bodyPr lIns="45720" rIns="45720" bIns="45720"/>
          <a:lstStyle>
            <a:lvl1pPr algn="r">
              <a:defRPr sz="4500" b="1">
                <a:solidFill>
                  <a:srgbClr val="E6C984"/>
                </a:solidFill>
                <a:effectLst>
                  <a:outerShdw blurRad="53975" dist="22860" dir="5400000" algn="tl" rotWithShape="0">
                    <a:srgbClr val="000000">
                      <a:alpha val="55000"/>
                    </a:srgbClr>
                  </a:outerShdw>
                </a:effectLst>
              </a:defRPr>
            </a:lvl1pPr>
            <a:extLst/>
          </a:lstStyle>
          <a:p>
            <a:r>
              <a:rPr kumimoji="0" lang="en-US" dirty="0"/>
              <a:t>Tap to add title</a:t>
            </a:r>
          </a:p>
        </p:txBody>
      </p:sp>
      <p:sp>
        <p:nvSpPr>
          <p:cNvPr id="20" name="Subtitle 19"/>
          <p:cNvSpPr>
            <a:spLocks noGrp="1"/>
          </p:cNvSpPr>
          <p:nvPr>
            <p:ph type="subTitle" idx="1" hasCustomPrompt="1"/>
          </p:nvPr>
        </p:nvSpPr>
        <p:spPr>
          <a:xfrm>
            <a:off x="812430" y="4412495"/>
            <a:ext cx="7772400" cy="1350018"/>
          </a:xfrm>
        </p:spPr>
        <p:txBody>
          <a:bodyPr lIns="182880" tIns="0"/>
          <a:lstStyle>
            <a:lvl1pPr marL="36576" indent="0" algn="r">
              <a:spcBef>
                <a:spcPts val="0"/>
              </a:spcBef>
              <a:buNone/>
              <a:defRPr sz="2000" baseline="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a:t>Contributions by:</a:t>
            </a:r>
          </a:p>
          <a:p>
            <a:endParaRPr kumimoji="0" lang="en-US" dirty="0"/>
          </a:p>
          <a:p>
            <a:r>
              <a:rPr kumimoji="0" lang="en-US" dirty="0"/>
              <a:t>Department of Chemical &amp; Biological Engineering</a:t>
            </a:r>
          </a:p>
          <a:p>
            <a:r>
              <a:rPr kumimoji="0" lang="en-US" dirty="0"/>
              <a:t>University of Colorado Boulder</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7690" y="5926076"/>
            <a:ext cx="4769165" cy="599927"/>
          </a:xfrm>
          <a:prstGeom prst="rect">
            <a:avLst/>
          </a:prstGeom>
        </p:spPr>
      </p:pic>
    </p:spTree>
    <p:extLst>
      <p:ext uri="{BB962C8B-B14F-4D97-AF65-F5344CB8AC3E}">
        <p14:creationId xmlns:p14="http://schemas.microsoft.com/office/powerpoint/2010/main" val="22378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1_Template">
    <p:bg>
      <p:bgPr>
        <a:solidFill>
          <a:srgbClr val="FFFFFF"/>
        </a:solidFill>
        <a:effectLst/>
      </p:bgPr>
    </p:bg>
    <p:spTree>
      <p:nvGrpSpPr>
        <p:cNvPr id="1" name=""/>
        <p:cNvGrpSpPr/>
        <p:nvPr/>
      </p:nvGrpSpPr>
      <p:grpSpPr>
        <a:xfrm>
          <a:off x="0" y="0"/>
          <a:ext cx="0" cy="0"/>
          <a:chOff x="0" y="0"/>
          <a:chExt cx="0" cy="0"/>
        </a:xfrm>
      </p:grpSpPr>
      <p:sp>
        <p:nvSpPr>
          <p:cNvPr id="4" name="Rounded Rectangle 3"/>
          <p:cNvSpPr/>
          <p:nvPr/>
        </p:nvSpPr>
        <p:spPr>
          <a:xfrm>
            <a:off x="0" y="0"/>
            <a:ext cx="9144000" cy="6858000"/>
          </a:xfrm>
          <a:prstGeom prst="roundRect">
            <a:avLst>
              <a:gd name="adj" fmla="val 137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5"/>
          <p:cNvSpPr>
            <a:spLocks noGrp="1"/>
          </p:cNvSpPr>
          <p:nvPr>
            <p:ph type="body" sz="quarter" idx="13" hasCustomPrompt="1"/>
          </p:nvPr>
        </p:nvSpPr>
        <p:spPr>
          <a:xfrm>
            <a:off x="552203" y="458189"/>
            <a:ext cx="8039594" cy="2285011"/>
          </a:xfrm>
          <a:prstGeom prst="rect">
            <a:avLst/>
          </a:prstGeom>
        </p:spPr>
        <p:txBody>
          <a:bodyPr lIns="0" tIns="0" rIns="0" bIns="0">
            <a:normAutofit/>
          </a:bodyPr>
          <a:lstStyle>
            <a:lvl1pPr marL="0" indent="0" algn="l">
              <a:lnSpc>
                <a:spcPct val="110000"/>
              </a:lnSpc>
              <a:spcBef>
                <a:spcPts val="0"/>
              </a:spcBef>
              <a:spcAft>
                <a:spcPts val="0"/>
              </a:spcAft>
              <a:buNone/>
              <a:defRPr sz="2600">
                <a:latin typeface="Arial" pitchFamily="34" charset="0"/>
                <a:cs typeface="Arial" pitchFamily="34" charset="0"/>
              </a:defRPr>
            </a:lvl1pPr>
            <a:lvl2pPr>
              <a:buNone/>
              <a:defRPr/>
            </a:lvl2pPr>
          </a:lstStyle>
          <a:p>
            <a:pPr lvl="0"/>
            <a:r>
              <a:rPr lang="en-US" dirty="0"/>
              <a:t>Tap to add text</a:t>
            </a:r>
          </a:p>
        </p:txBody>
      </p:sp>
      <p:sp>
        <p:nvSpPr>
          <p:cNvPr id="6" name="Text Placeholder 5"/>
          <p:cNvSpPr>
            <a:spLocks noGrp="1"/>
          </p:cNvSpPr>
          <p:nvPr>
            <p:ph type="body" sz="quarter" idx="14" hasCustomPrompt="1"/>
          </p:nvPr>
        </p:nvSpPr>
        <p:spPr>
          <a:xfrm>
            <a:off x="552203" y="2937609"/>
            <a:ext cx="4728358" cy="3306288"/>
          </a:xfrm>
          <a:prstGeom prst="rect">
            <a:avLst/>
          </a:prstGeom>
        </p:spPr>
        <p:txBody>
          <a:bodyPr lIns="0" tIns="0" rIns="0" bIns="0">
            <a:normAutofit/>
          </a:bodyPr>
          <a:lstStyle>
            <a:lvl1pPr marL="457200" indent="-457200" algn="l">
              <a:lnSpc>
                <a:spcPct val="150000"/>
              </a:lnSpc>
              <a:spcBef>
                <a:spcPts val="0"/>
              </a:spcBef>
              <a:buClrTx/>
              <a:buSzPct val="100000"/>
              <a:buFont typeface="+mj-lt"/>
              <a:buAutoNum type="alphaUcPeriod"/>
              <a:defRPr sz="2400">
                <a:latin typeface="Arial" pitchFamily="34" charset="0"/>
                <a:cs typeface="Arial" pitchFamily="34" charset="0"/>
              </a:defRPr>
            </a:lvl1pPr>
            <a:lvl2pPr>
              <a:buNone/>
              <a:defRPr/>
            </a:lvl2pPr>
          </a:lstStyle>
          <a:p>
            <a:pPr lvl="0"/>
            <a:r>
              <a:rPr lang="en-US" dirty="0"/>
              <a:t>Tap to add text</a:t>
            </a:r>
          </a:p>
          <a:p>
            <a:pPr lvl="1"/>
            <a:r>
              <a:rPr lang="en-US" dirty="0"/>
              <a:t>Second level</a:t>
            </a:r>
          </a:p>
          <a:p>
            <a:pPr lvl="2"/>
            <a:r>
              <a:rPr lang="en-US" dirty="0"/>
              <a:t>Third level</a:t>
            </a:r>
          </a:p>
          <a:p>
            <a:pPr lvl="3"/>
            <a:r>
              <a:rPr lang="en-US" dirty="0"/>
              <a:t>Fourth level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3520" y="6250985"/>
            <a:ext cx="4769165" cy="599927"/>
          </a:xfrm>
          <a:prstGeom prst="rect">
            <a:avLst/>
          </a:prstGeom>
        </p:spPr>
      </p:pic>
    </p:spTree>
    <p:extLst>
      <p:ext uri="{BB962C8B-B14F-4D97-AF65-F5344CB8AC3E}">
        <p14:creationId xmlns:p14="http://schemas.microsoft.com/office/powerpoint/2010/main" val="1568158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D4B0"/>
        </a:soli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flip="none" rotWithShape="1">
            <a:gsLst>
              <a:gs pos="0">
                <a:schemeClr val="tx1">
                  <a:lumMod val="65000"/>
                  <a:lumOff val="35000"/>
                </a:schemeClr>
              </a:gs>
              <a:gs pos="84400">
                <a:schemeClr val="tx1">
                  <a:lumMod val="85000"/>
                  <a:lumOff val="15000"/>
                </a:schemeClr>
              </a:gs>
              <a:gs pos="57000">
                <a:schemeClr val="tx1">
                  <a:lumMod val="75000"/>
                  <a:lumOff val="25000"/>
                </a:schemeClr>
              </a:gs>
              <a:gs pos="97000">
                <a:schemeClr val="tx1"/>
              </a:gs>
            </a:gsLst>
            <a:path path="circle">
              <a:fillToRect l="50000" t="50000" r="50000" b="50000"/>
            </a:path>
            <a:tileRect/>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dirty="0"/>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9AA37AC-F930-4833-9BA1-FFDC3B153DC1}" type="datetimeFigureOut">
              <a:rPr lang="en-US" smtClean="0"/>
              <a:t>5/19/2020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0F21ACE-9FF1-4D02-BE65-04793F47A315}" type="slidenum">
              <a:rPr lang="en-US" smtClean="0"/>
              <a:t>‹#›</a:t>
            </a:fld>
            <a:endParaRPr lang="en-US"/>
          </a:p>
        </p:txBody>
      </p:sp>
    </p:spTree>
    <p:extLst>
      <p:ext uri="{BB962C8B-B14F-4D97-AF65-F5344CB8AC3E}">
        <p14:creationId xmlns:p14="http://schemas.microsoft.com/office/powerpoint/2010/main" val="268223096"/>
      </p:ext>
    </p:extLst>
  </p:cSld>
  <p:clrMap bg1="lt1" tx1="dk1" bg2="lt2" tx2="dk2" accent1="accent1" accent2="accent2" accent3="accent3" accent4="accent4" accent5="accent5" accent6="accent6" hlink="hlink" folHlink="folHlink"/>
  <p:sldLayoutIdLst>
    <p:sldLayoutId id="2147483742" r:id="rId1"/>
    <p:sldLayoutId id="2147483743" r:id="rId2"/>
  </p:sldLayoutIdLst>
  <p:txStyles>
    <p:titleStyle>
      <a:lvl1pPr algn="l" rtl="0" eaLnBrk="1" latinLnBrk="0" hangingPunct="1">
        <a:spcBef>
          <a:spcPct val="0"/>
        </a:spcBef>
        <a:buNone/>
        <a:defRPr kumimoji="0" sz="3600" b="1" kern="1200">
          <a:solidFill>
            <a:srgbClr val="E6C984"/>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517" y="534389"/>
            <a:ext cx="8039594" cy="1181869"/>
          </a:xfrm>
        </p:spPr>
        <p:txBody>
          <a:bodyPr>
            <a:normAutofit/>
          </a:bodyPr>
          <a:lstStyle/>
          <a:p>
            <a:r>
              <a:rPr lang="en-US" dirty="0"/>
              <a:t>Which two streams relate to equilibrium conditions for equilibrium staged operations?</a:t>
            </a:r>
          </a:p>
        </p:txBody>
      </p:sp>
      <p:sp>
        <p:nvSpPr>
          <p:cNvPr id="3" name="Text Placeholder 2"/>
          <p:cNvSpPr>
            <a:spLocks noGrp="1"/>
          </p:cNvSpPr>
          <p:nvPr>
            <p:ph type="body" sz="quarter" idx="14"/>
          </p:nvPr>
        </p:nvSpPr>
        <p:spPr>
          <a:xfrm>
            <a:off x="633501" y="2201492"/>
            <a:ext cx="4728358" cy="3306288"/>
          </a:xfrm>
        </p:spPr>
        <p:txBody>
          <a:bodyPr/>
          <a:lstStyle/>
          <a:p>
            <a:r>
              <a:rPr lang="en-US" dirty="0"/>
              <a:t>2 &amp; 5</a:t>
            </a:r>
          </a:p>
          <a:p>
            <a:r>
              <a:rPr lang="en-US" dirty="0"/>
              <a:t>1 &amp; 2</a:t>
            </a:r>
          </a:p>
          <a:p>
            <a:r>
              <a:rPr lang="en-US" dirty="0"/>
              <a:t>2 &amp; 6</a:t>
            </a:r>
          </a:p>
          <a:p>
            <a:r>
              <a:rPr lang="en-US" dirty="0"/>
              <a:t>2 &amp; 4</a:t>
            </a:r>
          </a:p>
        </p:txBody>
      </p:sp>
      <p:grpSp>
        <p:nvGrpSpPr>
          <p:cNvPr id="27" name="Group 26"/>
          <p:cNvGrpSpPr/>
          <p:nvPr/>
        </p:nvGrpSpPr>
        <p:grpSpPr>
          <a:xfrm>
            <a:off x="5261315" y="1815063"/>
            <a:ext cx="2940150" cy="3286575"/>
            <a:chOff x="3571640" y="1134156"/>
            <a:chExt cx="1948046" cy="2432136"/>
          </a:xfrm>
        </p:grpSpPr>
        <p:grpSp>
          <p:nvGrpSpPr>
            <p:cNvPr id="6" name="Group 5"/>
            <p:cNvGrpSpPr/>
            <p:nvPr/>
          </p:nvGrpSpPr>
          <p:grpSpPr>
            <a:xfrm>
              <a:off x="3695419" y="1590750"/>
              <a:ext cx="1733797" cy="570016"/>
              <a:chOff x="3695419" y="1590750"/>
              <a:chExt cx="1733797" cy="570016"/>
            </a:xfrm>
          </p:grpSpPr>
          <p:sp>
            <p:nvSpPr>
              <p:cNvPr id="4" name="Rectangle 3"/>
              <p:cNvSpPr/>
              <p:nvPr/>
            </p:nvSpPr>
            <p:spPr>
              <a:xfrm>
                <a:off x="3695419" y="1590750"/>
                <a:ext cx="1733797" cy="570016"/>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TextBox 4"/>
              <p:cNvSpPr txBox="1"/>
              <p:nvPr/>
            </p:nvSpPr>
            <p:spPr>
              <a:xfrm>
                <a:off x="3695419" y="1661090"/>
                <a:ext cx="1733797" cy="387194"/>
              </a:xfrm>
              <a:prstGeom prst="rect">
                <a:avLst/>
              </a:prstGeom>
              <a:noFill/>
            </p:spPr>
            <p:txBody>
              <a:bodyPr wrap="square" rtlCol="0">
                <a:spAutoFit/>
              </a:bodyPr>
              <a:lstStyle/>
              <a:p>
                <a:pPr algn="ctr"/>
                <a:r>
                  <a:rPr lang="en-US" sz="2800" dirty="0">
                    <a:latin typeface="Arial" pitchFamily="34" charset="0"/>
                    <a:cs typeface="Arial" pitchFamily="34" charset="0"/>
                  </a:rPr>
                  <a:t>Stage A</a:t>
                </a:r>
              </a:p>
            </p:txBody>
          </p:sp>
        </p:grpSp>
        <p:grpSp>
          <p:nvGrpSpPr>
            <p:cNvPr id="7" name="Group 6"/>
            <p:cNvGrpSpPr/>
            <p:nvPr/>
          </p:nvGrpSpPr>
          <p:grpSpPr>
            <a:xfrm>
              <a:off x="3695419" y="2573144"/>
              <a:ext cx="1733797" cy="570016"/>
              <a:chOff x="3695419" y="1590750"/>
              <a:chExt cx="1733797" cy="570016"/>
            </a:xfrm>
          </p:grpSpPr>
          <p:sp>
            <p:nvSpPr>
              <p:cNvPr id="8" name="Rectangle 7"/>
              <p:cNvSpPr/>
              <p:nvPr/>
            </p:nvSpPr>
            <p:spPr>
              <a:xfrm>
                <a:off x="3695419" y="1590750"/>
                <a:ext cx="1733797" cy="570016"/>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3695419" y="1661090"/>
                <a:ext cx="1733797" cy="387194"/>
              </a:xfrm>
              <a:prstGeom prst="rect">
                <a:avLst/>
              </a:prstGeom>
              <a:noFill/>
            </p:spPr>
            <p:txBody>
              <a:bodyPr wrap="square" rtlCol="0">
                <a:spAutoFit/>
              </a:bodyPr>
              <a:lstStyle/>
              <a:p>
                <a:pPr algn="ctr"/>
                <a:r>
                  <a:rPr lang="en-US" sz="2800" dirty="0">
                    <a:latin typeface="Arial" pitchFamily="34" charset="0"/>
                    <a:cs typeface="Arial" pitchFamily="34" charset="0"/>
                  </a:rPr>
                  <a:t>Stage B</a:t>
                </a:r>
              </a:p>
            </p:txBody>
          </p:sp>
        </p:grpSp>
        <p:cxnSp>
          <p:nvCxnSpPr>
            <p:cNvPr id="11" name="Straight Arrow Connector 10"/>
            <p:cNvCxnSpPr/>
            <p:nvPr/>
          </p:nvCxnSpPr>
          <p:spPr>
            <a:xfrm>
              <a:off x="3882683" y="1167618"/>
              <a:ext cx="0" cy="4231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880339" y="2150012"/>
              <a:ext cx="0" cy="4231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880339" y="3143160"/>
              <a:ext cx="0" cy="4231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258259" y="2160766"/>
              <a:ext cx="0" cy="41237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5258259" y="1178372"/>
              <a:ext cx="0" cy="41237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4080" y="3148537"/>
              <a:ext cx="0" cy="41237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571640" y="1134156"/>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1</a:t>
              </a:r>
            </a:p>
          </p:txBody>
        </p:sp>
        <p:sp>
          <p:nvSpPr>
            <p:cNvPr id="22" name="TextBox 21"/>
            <p:cNvSpPr txBox="1"/>
            <p:nvPr/>
          </p:nvSpPr>
          <p:spPr>
            <a:xfrm>
              <a:off x="3571640" y="2148606"/>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2</a:t>
              </a:r>
            </a:p>
          </p:txBody>
        </p:sp>
        <p:sp>
          <p:nvSpPr>
            <p:cNvPr id="23" name="TextBox 22"/>
            <p:cNvSpPr txBox="1"/>
            <p:nvPr/>
          </p:nvSpPr>
          <p:spPr>
            <a:xfrm>
              <a:off x="3571640" y="3130698"/>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3</a:t>
              </a:r>
            </a:p>
          </p:txBody>
        </p:sp>
        <p:sp>
          <p:nvSpPr>
            <p:cNvPr id="24" name="TextBox 23"/>
            <p:cNvSpPr txBox="1"/>
            <p:nvPr/>
          </p:nvSpPr>
          <p:spPr>
            <a:xfrm>
              <a:off x="5386451" y="1134156"/>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4</a:t>
              </a:r>
            </a:p>
          </p:txBody>
        </p:sp>
        <p:sp>
          <p:nvSpPr>
            <p:cNvPr id="25" name="TextBox 24"/>
            <p:cNvSpPr txBox="1"/>
            <p:nvPr/>
          </p:nvSpPr>
          <p:spPr>
            <a:xfrm>
              <a:off x="5386451" y="2148606"/>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5</a:t>
              </a:r>
            </a:p>
          </p:txBody>
        </p:sp>
        <p:sp>
          <p:nvSpPr>
            <p:cNvPr id="26" name="TextBox 25"/>
            <p:cNvSpPr txBox="1"/>
            <p:nvPr/>
          </p:nvSpPr>
          <p:spPr>
            <a:xfrm>
              <a:off x="5386451" y="3130698"/>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6</a:t>
              </a:r>
            </a:p>
          </p:txBody>
        </p:sp>
      </p:grpSp>
    </p:spTree>
    <p:extLst>
      <p:ext uri="{BB962C8B-B14F-4D97-AF65-F5344CB8AC3E}">
        <p14:creationId xmlns:p14="http://schemas.microsoft.com/office/powerpoint/2010/main" val="396975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For a binary distillation column operating at constant temperature, the pressure  __________ from the bottom to the top of the column.</a:t>
            </a:r>
          </a:p>
          <a:p>
            <a:endParaRPr lang="en-US" dirty="0"/>
          </a:p>
        </p:txBody>
      </p:sp>
      <p:sp>
        <p:nvSpPr>
          <p:cNvPr id="3" name="Text Placeholder 2"/>
          <p:cNvSpPr>
            <a:spLocks noGrp="1"/>
          </p:cNvSpPr>
          <p:nvPr>
            <p:ph type="body" sz="quarter" idx="14"/>
          </p:nvPr>
        </p:nvSpPr>
        <p:spPr>
          <a:xfrm>
            <a:off x="590402" y="2087880"/>
            <a:ext cx="4728358" cy="3306288"/>
          </a:xfrm>
        </p:spPr>
        <p:txBody>
          <a:bodyPr/>
          <a:lstStyle/>
          <a:p>
            <a:r>
              <a:rPr lang="en-US" dirty="0"/>
              <a:t>increases</a:t>
            </a:r>
          </a:p>
          <a:p>
            <a:r>
              <a:rPr lang="en-US" dirty="0"/>
              <a:t>decreases</a:t>
            </a:r>
          </a:p>
          <a:p>
            <a:r>
              <a:rPr lang="en-US" dirty="0"/>
              <a:t>is constant</a:t>
            </a:r>
          </a:p>
          <a:p>
            <a:r>
              <a:rPr lang="en-US" dirty="0"/>
              <a:t>depends on the separation</a:t>
            </a:r>
          </a:p>
        </p:txBody>
      </p:sp>
    </p:spTree>
    <p:extLst>
      <p:ext uri="{BB962C8B-B14F-4D97-AF65-F5344CB8AC3E}">
        <p14:creationId xmlns:p14="http://schemas.microsoft.com/office/powerpoint/2010/main" val="3861065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517" y="534390"/>
            <a:ext cx="8039594" cy="1352426"/>
          </a:xfrm>
        </p:spPr>
        <p:txBody>
          <a:bodyPr>
            <a:normAutofit/>
          </a:bodyPr>
          <a:lstStyle/>
          <a:p>
            <a:r>
              <a:rPr lang="en-US" dirty="0"/>
              <a:t>An operator is creating a dial to control the reflux ratio in a distillation column. What must be the two values for the limits of the dial?</a:t>
            </a:r>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4"/>
              </p:nvPr>
            </p:nvSpPr>
            <p:spPr>
              <a:xfrm>
                <a:off x="605642" y="2883761"/>
                <a:ext cx="2326744" cy="3306288"/>
              </a:xfrm>
            </p:spPr>
            <p:txBody>
              <a:bodyPr>
                <a:normAutofit/>
              </a:bodyPr>
              <a:lstStyle/>
              <a:p>
                <a:r>
                  <a:rPr lang="en-US" dirty="0"/>
                  <a:t>-1 and 1</a:t>
                </a:r>
              </a:p>
              <a:p>
                <a:r>
                  <a:rPr lang="en-US" dirty="0"/>
                  <a:t>0 and 1</a:t>
                </a:r>
              </a:p>
              <a:p>
                <a:r>
                  <a:rPr lang="en-US" dirty="0"/>
                  <a:t>1 and </a:t>
                </a:r>
                <a14:m>
                  <m:oMath xmlns:m="http://schemas.openxmlformats.org/officeDocument/2006/math">
                    <m:r>
                      <a:rPr lang="en-US" i="1" smtClean="0">
                        <a:latin typeface="Cambria Math"/>
                        <a:ea typeface="Cambria Math"/>
                      </a:rPr>
                      <m:t>∞</m:t>
                    </m:r>
                  </m:oMath>
                </a14:m>
                <a:endParaRPr lang="en-US" dirty="0"/>
              </a:p>
              <a:p>
                <a:r>
                  <a:rPr lang="en-US" dirty="0"/>
                  <a:t>0 and </a:t>
                </a:r>
                <a14:m>
                  <m:oMath xmlns:m="http://schemas.openxmlformats.org/officeDocument/2006/math">
                    <m:r>
                      <a:rPr lang="en-US" i="1" smtClean="0">
                        <a:latin typeface="Cambria Math"/>
                        <a:ea typeface="Cambria Math"/>
                      </a:rPr>
                      <m:t>∞</m:t>
                    </m:r>
                  </m:oMath>
                </a14:m>
                <a:endParaRPr lang="en-US" dirty="0"/>
              </a:p>
            </p:txBody>
          </p:sp>
        </mc:Choice>
        <mc:Fallback xmlns="">
          <p:sp>
            <p:nvSpPr>
              <p:cNvPr id="3" name="Text Placeholder 2"/>
              <p:cNvSpPr>
                <a:spLocks noGrp="1" noRot="1" noChangeAspect="1" noMove="1" noResize="1" noEditPoints="1" noAdjustHandles="1" noChangeArrowheads="1" noChangeShapeType="1" noTextEdit="1"/>
              </p:cNvSpPr>
              <p:nvPr>
                <p:ph type="body" sz="quarter" idx="14"/>
              </p:nvPr>
            </p:nvSpPr>
            <p:spPr>
              <a:xfrm>
                <a:off x="605642" y="2883761"/>
                <a:ext cx="2326744" cy="3306288"/>
              </a:xfrm>
              <a:blipFill rotWithShape="0">
                <a:blip r:embed="rId4"/>
                <a:stretch>
                  <a:fillRect l="-7330"/>
                </a:stretch>
              </a:blipFill>
            </p:spPr>
            <p:txBody>
              <a:bodyPr/>
              <a:lstStyle/>
              <a:p>
                <a:r>
                  <a:rPr lang="en-US">
                    <a:noFill/>
                  </a:rPr>
                  <a:t> </a:t>
                </a:r>
              </a:p>
            </p:txBody>
          </p:sp>
        </mc:Fallback>
      </mc:AlternateContent>
      <p:sp>
        <p:nvSpPr>
          <p:cNvPr id="5" name="Oval 4"/>
          <p:cNvSpPr/>
          <p:nvPr/>
        </p:nvSpPr>
        <p:spPr>
          <a:xfrm>
            <a:off x="6387169" y="2667372"/>
            <a:ext cx="771525" cy="77152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6337162" y="2610221"/>
            <a:ext cx="871538" cy="871538"/>
          </a:xfrm>
          <a:prstGeom prst="straightConnector1">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468414" y="4209393"/>
            <a:ext cx="0" cy="86710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008180" y="4209392"/>
            <a:ext cx="0" cy="86710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68414" y="4209393"/>
            <a:ext cx="1539766"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212022" y="3053134"/>
            <a:ext cx="0" cy="115626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772931" y="3438898"/>
            <a:ext cx="0" cy="120404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238297" y="3053134"/>
            <a:ext cx="2125140"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772931" y="4648078"/>
            <a:ext cx="1319664"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5008180" y="4642943"/>
            <a:ext cx="1764752" cy="5135"/>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127446" y="2484134"/>
            <a:ext cx="346841" cy="430887"/>
          </a:xfrm>
          <a:prstGeom prst="rect">
            <a:avLst/>
          </a:prstGeom>
          <a:noFill/>
        </p:spPr>
        <p:txBody>
          <a:bodyPr wrap="square" rtlCol="0">
            <a:spAutoFit/>
          </a:bodyPr>
          <a:lstStyle/>
          <a:p>
            <a:r>
              <a:rPr lang="en-US" sz="2200" dirty="0">
                <a:latin typeface="Arial" pitchFamily="34" charset="0"/>
                <a:cs typeface="Arial" pitchFamily="34" charset="0"/>
              </a:rPr>
              <a:t>V</a:t>
            </a:r>
          </a:p>
        </p:txBody>
      </p:sp>
      <p:sp>
        <p:nvSpPr>
          <p:cNvPr id="28" name="TextBox 27"/>
          <p:cNvSpPr txBox="1"/>
          <p:nvPr/>
        </p:nvSpPr>
        <p:spPr>
          <a:xfrm>
            <a:off x="7432763" y="4086617"/>
            <a:ext cx="346841" cy="430887"/>
          </a:xfrm>
          <a:prstGeom prst="rect">
            <a:avLst/>
          </a:prstGeom>
          <a:noFill/>
        </p:spPr>
        <p:txBody>
          <a:bodyPr wrap="square" rtlCol="0">
            <a:spAutoFit/>
          </a:bodyPr>
          <a:lstStyle/>
          <a:p>
            <a:r>
              <a:rPr lang="en-US" sz="2200" dirty="0">
                <a:latin typeface="Arial" pitchFamily="34" charset="0"/>
                <a:cs typeface="Arial" pitchFamily="34" charset="0"/>
              </a:rPr>
              <a:t>D</a:t>
            </a:r>
          </a:p>
        </p:txBody>
      </p:sp>
      <p:sp>
        <p:nvSpPr>
          <p:cNvPr id="29" name="TextBox 28"/>
          <p:cNvSpPr txBox="1"/>
          <p:nvPr/>
        </p:nvSpPr>
        <p:spPr>
          <a:xfrm>
            <a:off x="5717135" y="4086617"/>
            <a:ext cx="346841" cy="430887"/>
          </a:xfrm>
          <a:prstGeom prst="rect">
            <a:avLst/>
          </a:prstGeom>
          <a:noFill/>
        </p:spPr>
        <p:txBody>
          <a:bodyPr wrap="square" rtlCol="0">
            <a:spAutoFit/>
          </a:bodyPr>
          <a:lstStyle/>
          <a:p>
            <a:r>
              <a:rPr lang="en-US" sz="2200" dirty="0">
                <a:latin typeface="Arial" pitchFamily="34" charset="0"/>
                <a:cs typeface="Arial" pitchFamily="34" charset="0"/>
              </a:rPr>
              <a:t>L</a:t>
            </a:r>
          </a:p>
        </p:txBody>
      </p:sp>
      <p:sp>
        <p:nvSpPr>
          <p:cNvPr id="30" name="TextBox 29"/>
          <p:cNvSpPr txBox="1"/>
          <p:nvPr/>
        </p:nvSpPr>
        <p:spPr>
          <a:xfrm>
            <a:off x="6451957" y="5371484"/>
            <a:ext cx="756743" cy="442913"/>
          </a:xfrm>
          <a:prstGeom prst="rect">
            <a:avLst/>
          </a:prstGeom>
          <a:noFill/>
        </p:spPr>
        <p:txBody>
          <a:bodyPr wrap="square" rtlCol="0">
            <a:spAutoFit/>
          </a:bodyPr>
          <a:lstStyle/>
          <a:p>
            <a:r>
              <a:rPr lang="en-US" sz="2200" dirty="0">
                <a:latin typeface="Arial" pitchFamily="34" charset="0"/>
                <a:cs typeface="Arial" pitchFamily="34" charset="0"/>
              </a:rPr>
              <a:t>Dial</a:t>
            </a:r>
          </a:p>
        </p:txBody>
      </p:sp>
      <p:cxnSp>
        <p:nvCxnSpPr>
          <p:cNvPr id="32" name="Straight Arrow Connector 31"/>
          <p:cNvCxnSpPr>
            <a:endCxn id="15" idx="4"/>
          </p:cNvCxnSpPr>
          <p:nvPr/>
        </p:nvCxnSpPr>
        <p:spPr>
          <a:xfrm flipH="1" flipV="1">
            <a:off x="6767031" y="4796195"/>
            <a:ext cx="5901" cy="575290"/>
          </a:xfrm>
          <a:prstGeom prst="straightConnector1">
            <a:avLst/>
          </a:prstGeom>
          <a:ln w="508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Flowchart: Summing Junction 14"/>
          <p:cNvSpPr/>
          <p:nvPr/>
        </p:nvSpPr>
        <p:spPr>
          <a:xfrm>
            <a:off x="6628296" y="4518725"/>
            <a:ext cx="277470" cy="277470"/>
          </a:xfrm>
          <a:prstGeom prst="flowChartSummingJunct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3011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3348" y="237158"/>
            <a:ext cx="8276688" cy="2017763"/>
          </a:xfrm>
        </p:spPr>
        <p:txBody>
          <a:bodyPr>
            <a:normAutofit/>
          </a:bodyPr>
          <a:lstStyle/>
          <a:p>
            <a:r>
              <a:rPr lang="en-US" dirty="0"/>
              <a:t>Which of the following plots cannot be used to represent a rectifying section operating line for a distillation column separating a binary mixture? Plots are for more volatile species.</a:t>
            </a:r>
          </a:p>
          <a:p>
            <a:endParaRPr lang="en-US" dirty="0"/>
          </a:p>
        </p:txBody>
      </p:sp>
      <p:sp>
        <p:nvSpPr>
          <p:cNvPr id="3" name="Text Placeholder 2"/>
          <p:cNvSpPr>
            <a:spLocks noGrp="1"/>
          </p:cNvSpPr>
          <p:nvPr>
            <p:ph type="body" sz="quarter" idx="14"/>
          </p:nvPr>
        </p:nvSpPr>
        <p:spPr>
          <a:xfrm>
            <a:off x="210523" y="2258187"/>
            <a:ext cx="1873653" cy="3306288"/>
          </a:xfrm>
        </p:spPr>
        <p:txBody>
          <a:bodyPr/>
          <a:lstStyle/>
          <a:p>
            <a:r>
              <a:rPr lang="en-US" dirty="0"/>
              <a:t>3, 4, 6</a:t>
            </a:r>
          </a:p>
          <a:p>
            <a:r>
              <a:rPr lang="en-US" dirty="0"/>
              <a:t>4 &amp; 5</a:t>
            </a:r>
          </a:p>
          <a:p>
            <a:r>
              <a:rPr lang="en-US" dirty="0"/>
              <a:t>4, 5, 6</a:t>
            </a:r>
          </a:p>
          <a:p>
            <a:r>
              <a:rPr lang="en-US" dirty="0"/>
              <a:t>1 &amp; 2</a:t>
            </a:r>
          </a:p>
          <a:p>
            <a:r>
              <a:rPr lang="en-US" dirty="0"/>
              <a:t>3, 4, 5, 6</a:t>
            </a:r>
          </a:p>
        </p:txBody>
      </p:sp>
      <p:cxnSp>
        <p:nvCxnSpPr>
          <p:cNvPr id="65" name="Straight Connector 64"/>
          <p:cNvCxnSpPr/>
          <p:nvPr/>
        </p:nvCxnSpPr>
        <p:spPr>
          <a:xfrm flipV="1">
            <a:off x="2492745" y="4382998"/>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6" name="Group 65"/>
          <p:cNvGrpSpPr/>
          <p:nvPr/>
        </p:nvGrpSpPr>
        <p:grpSpPr>
          <a:xfrm>
            <a:off x="2054369" y="4176944"/>
            <a:ext cx="2315606" cy="1892371"/>
            <a:chOff x="876260" y="1795937"/>
            <a:chExt cx="2656896" cy="2284734"/>
          </a:xfrm>
        </p:grpSpPr>
        <p:grpSp>
          <p:nvGrpSpPr>
            <p:cNvPr id="67" name="Group 66"/>
            <p:cNvGrpSpPr/>
            <p:nvPr/>
          </p:nvGrpSpPr>
          <p:grpSpPr>
            <a:xfrm>
              <a:off x="1364104" y="1903751"/>
              <a:ext cx="1933732" cy="1753849"/>
              <a:chOff x="1409075" y="1933731"/>
              <a:chExt cx="1379095" cy="1484026"/>
            </a:xfrm>
          </p:grpSpPr>
          <p:cxnSp>
            <p:nvCxnSpPr>
              <p:cNvPr id="71" name="Straight Connector 70"/>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TextBox 67"/>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69" name="TextBox 68"/>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70" name="Rectangle 69"/>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84" name="Straight Connector 83"/>
          <p:cNvCxnSpPr/>
          <p:nvPr/>
        </p:nvCxnSpPr>
        <p:spPr>
          <a:xfrm flipV="1">
            <a:off x="4867423" y="4414610"/>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429047" y="4208556"/>
            <a:ext cx="2315606" cy="1892371"/>
            <a:chOff x="876260" y="1795937"/>
            <a:chExt cx="2656896" cy="2284734"/>
          </a:xfrm>
        </p:grpSpPr>
        <p:grpSp>
          <p:nvGrpSpPr>
            <p:cNvPr id="86" name="Group 85"/>
            <p:cNvGrpSpPr/>
            <p:nvPr/>
          </p:nvGrpSpPr>
          <p:grpSpPr>
            <a:xfrm>
              <a:off x="1364104" y="1903751"/>
              <a:ext cx="1933732" cy="1753849"/>
              <a:chOff x="1409075" y="1933731"/>
              <a:chExt cx="1379095" cy="1484026"/>
            </a:xfrm>
          </p:grpSpPr>
          <p:cxnSp>
            <p:nvCxnSpPr>
              <p:cNvPr id="90" name="Straight Connector 89"/>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7" name="TextBox 86"/>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88" name="TextBox 87"/>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89" name="Rectangle 88"/>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92" name="Straight Connector 91"/>
          <p:cNvCxnSpPr/>
          <p:nvPr/>
        </p:nvCxnSpPr>
        <p:spPr>
          <a:xfrm flipV="1">
            <a:off x="7309963" y="4382998"/>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6871587" y="4176944"/>
            <a:ext cx="2315606" cy="1892371"/>
            <a:chOff x="876260" y="1795937"/>
            <a:chExt cx="2656896" cy="2284734"/>
          </a:xfrm>
        </p:grpSpPr>
        <p:grpSp>
          <p:nvGrpSpPr>
            <p:cNvPr id="94" name="Group 93"/>
            <p:cNvGrpSpPr/>
            <p:nvPr/>
          </p:nvGrpSpPr>
          <p:grpSpPr>
            <a:xfrm>
              <a:off x="1364104" y="1903751"/>
              <a:ext cx="1933732" cy="1753849"/>
              <a:chOff x="1409075" y="1933731"/>
              <a:chExt cx="1379095" cy="1484026"/>
            </a:xfrm>
          </p:grpSpPr>
          <p:cxnSp>
            <p:nvCxnSpPr>
              <p:cNvPr id="98" name="Straight Connector 97"/>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5" name="TextBox 94"/>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96" name="TextBox 95"/>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97" name="Rectangle 96"/>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100" name="Straight Connector 99"/>
          <p:cNvCxnSpPr/>
          <p:nvPr/>
        </p:nvCxnSpPr>
        <p:spPr>
          <a:xfrm flipV="1">
            <a:off x="2492745" y="2060781"/>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 name="Group 100"/>
          <p:cNvGrpSpPr/>
          <p:nvPr/>
        </p:nvGrpSpPr>
        <p:grpSpPr>
          <a:xfrm>
            <a:off x="2054369" y="1854727"/>
            <a:ext cx="2315606" cy="1892371"/>
            <a:chOff x="876260" y="1795937"/>
            <a:chExt cx="2656896" cy="2284734"/>
          </a:xfrm>
        </p:grpSpPr>
        <p:grpSp>
          <p:nvGrpSpPr>
            <p:cNvPr id="102" name="Group 101"/>
            <p:cNvGrpSpPr/>
            <p:nvPr/>
          </p:nvGrpSpPr>
          <p:grpSpPr>
            <a:xfrm>
              <a:off x="1364104" y="1903751"/>
              <a:ext cx="1933732" cy="1753849"/>
              <a:chOff x="1409075" y="1933731"/>
              <a:chExt cx="1379095" cy="1484026"/>
            </a:xfrm>
          </p:grpSpPr>
          <p:cxnSp>
            <p:nvCxnSpPr>
              <p:cNvPr id="106" name="Straight Connector 105"/>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 name="TextBox 102"/>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104" name="TextBox 103"/>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mol fraction</a:t>
              </a:r>
            </a:p>
          </p:txBody>
        </p:sp>
        <p:sp>
          <p:nvSpPr>
            <p:cNvPr id="105" name="Rectangle 104"/>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108" name="Straight Connector 107"/>
          <p:cNvCxnSpPr/>
          <p:nvPr/>
        </p:nvCxnSpPr>
        <p:spPr>
          <a:xfrm flipV="1">
            <a:off x="4867423" y="2060781"/>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9" name="Group 108"/>
          <p:cNvGrpSpPr/>
          <p:nvPr/>
        </p:nvGrpSpPr>
        <p:grpSpPr>
          <a:xfrm>
            <a:off x="4429047" y="1854727"/>
            <a:ext cx="2315606" cy="1892371"/>
            <a:chOff x="876260" y="1795937"/>
            <a:chExt cx="2656896" cy="2284734"/>
          </a:xfrm>
        </p:grpSpPr>
        <p:grpSp>
          <p:nvGrpSpPr>
            <p:cNvPr id="110" name="Group 109"/>
            <p:cNvGrpSpPr/>
            <p:nvPr/>
          </p:nvGrpSpPr>
          <p:grpSpPr>
            <a:xfrm>
              <a:off x="1364104" y="1903751"/>
              <a:ext cx="1933732" cy="1753849"/>
              <a:chOff x="1409075" y="1933731"/>
              <a:chExt cx="1379095" cy="1484026"/>
            </a:xfrm>
          </p:grpSpPr>
          <p:cxnSp>
            <p:nvCxnSpPr>
              <p:cNvPr id="114" name="Straight Connector 113"/>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1" name="TextBox 110"/>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mol fraction</a:t>
              </a:r>
            </a:p>
          </p:txBody>
        </p:sp>
        <p:sp>
          <p:nvSpPr>
            <p:cNvPr id="112" name="TextBox 111"/>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mol fraction</a:t>
              </a:r>
            </a:p>
          </p:txBody>
        </p:sp>
        <p:sp>
          <p:nvSpPr>
            <p:cNvPr id="113" name="Rectangle 112"/>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116" name="Straight Connector 115"/>
          <p:cNvCxnSpPr/>
          <p:nvPr/>
        </p:nvCxnSpPr>
        <p:spPr>
          <a:xfrm flipV="1">
            <a:off x="7309963" y="2060781"/>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7" name="Group 116"/>
          <p:cNvGrpSpPr/>
          <p:nvPr/>
        </p:nvGrpSpPr>
        <p:grpSpPr>
          <a:xfrm>
            <a:off x="6871587" y="1854727"/>
            <a:ext cx="2315606" cy="1892371"/>
            <a:chOff x="876260" y="1795937"/>
            <a:chExt cx="2656896" cy="2284734"/>
          </a:xfrm>
        </p:grpSpPr>
        <p:grpSp>
          <p:nvGrpSpPr>
            <p:cNvPr id="118" name="Group 117"/>
            <p:cNvGrpSpPr/>
            <p:nvPr/>
          </p:nvGrpSpPr>
          <p:grpSpPr>
            <a:xfrm>
              <a:off x="1364104" y="1903751"/>
              <a:ext cx="1933732" cy="1753849"/>
              <a:chOff x="1409075" y="1933731"/>
              <a:chExt cx="1379095" cy="1484026"/>
            </a:xfrm>
          </p:grpSpPr>
          <p:cxnSp>
            <p:nvCxnSpPr>
              <p:cNvPr id="122" name="Straight Connector 121"/>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9" name="TextBox 118"/>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mol fraction</a:t>
              </a:r>
            </a:p>
          </p:txBody>
        </p:sp>
        <p:sp>
          <p:nvSpPr>
            <p:cNvPr id="120" name="TextBox 119"/>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mol fraction</a:t>
              </a:r>
            </a:p>
          </p:txBody>
        </p:sp>
        <p:sp>
          <p:nvSpPr>
            <p:cNvPr id="121" name="Rectangle 120"/>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sp>
        <p:nvSpPr>
          <p:cNvPr id="132" name="Freeform 131"/>
          <p:cNvSpPr/>
          <p:nvPr/>
        </p:nvSpPr>
        <p:spPr>
          <a:xfrm>
            <a:off x="2476059" y="2006542"/>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137"/>
          <p:cNvSpPr/>
          <p:nvPr/>
        </p:nvSpPr>
        <p:spPr>
          <a:xfrm>
            <a:off x="7293734" y="4336704"/>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138"/>
          <p:cNvSpPr/>
          <p:nvPr/>
        </p:nvSpPr>
        <p:spPr>
          <a:xfrm>
            <a:off x="4871634" y="4377615"/>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139"/>
          <p:cNvSpPr/>
          <p:nvPr/>
        </p:nvSpPr>
        <p:spPr>
          <a:xfrm>
            <a:off x="2479547" y="4336704"/>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140"/>
          <p:cNvSpPr/>
          <p:nvPr/>
        </p:nvSpPr>
        <p:spPr>
          <a:xfrm>
            <a:off x="7296765" y="2014487"/>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141"/>
          <p:cNvSpPr/>
          <p:nvPr/>
        </p:nvSpPr>
        <p:spPr>
          <a:xfrm>
            <a:off x="4854225" y="2014487"/>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p:cNvCxnSpPr/>
          <p:nvPr/>
        </p:nvCxnSpPr>
        <p:spPr>
          <a:xfrm flipH="1">
            <a:off x="2476059" y="2289798"/>
            <a:ext cx="1117600" cy="416651"/>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7293734" y="2014487"/>
            <a:ext cx="901748" cy="1206392"/>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7293734" y="5200896"/>
            <a:ext cx="414725" cy="112048"/>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H="1">
            <a:off x="4820836" y="5256920"/>
            <a:ext cx="515440" cy="264350"/>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a:off x="2780859" y="4336704"/>
            <a:ext cx="812800" cy="1363483"/>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a:off x="4816392" y="2163177"/>
            <a:ext cx="1283400" cy="197500"/>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a:off x="3577566" y="2828602"/>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1</a:t>
            </a:r>
          </a:p>
        </p:txBody>
      </p:sp>
      <p:sp>
        <p:nvSpPr>
          <p:cNvPr id="168" name="TextBox 167"/>
          <p:cNvSpPr txBox="1"/>
          <p:nvPr/>
        </p:nvSpPr>
        <p:spPr>
          <a:xfrm>
            <a:off x="8343140" y="5212405"/>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6</a:t>
            </a:r>
          </a:p>
        </p:txBody>
      </p:sp>
      <p:sp>
        <p:nvSpPr>
          <p:cNvPr id="169" name="TextBox 168"/>
          <p:cNvSpPr txBox="1"/>
          <p:nvPr/>
        </p:nvSpPr>
        <p:spPr>
          <a:xfrm>
            <a:off x="3593659" y="5178434"/>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4</a:t>
            </a:r>
          </a:p>
        </p:txBody>
      </p:sp>
      <p:sp>
        <p:nvSpPr>
          <p:cNvPr id="170" name="TextBox 169"/>
          <p:cNvSpPr txBox="1"/>
          <p:nvPr/>
        </p:nvSpPr>
        <p:spPr>
          <a:xfrm>
            <a:off x="5896609" y="5178435"/>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5</a:t>
            </a:r>
          </a:p>
        </p:txBody>
      </p:sp>
      <p:sp>
        <p:nvSpPr>
          <p:cNvPr id="171" name="TextBox 170"/>
          <p:cNvSpPr txBox="1"/>
          <p:nvPr/>
        </p:nvSpPr>
        <p:spPr>
          <a:xfrm>
            <a:off x="8323055" y="2854914"/>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3</a:t>
            </a:r>
          </a:p>
        </p:txBody>
      </p:sp>
      <p:sp>
        <p:nvSpPr>
          <p:cNvPr id="172" name="TextBox 171"/>
          <p:cNvSpPr txBox="1"/>
          <p:nvPr/>
        </p:nvSpPr>
        <p:spPr>
          <a:xfrm>
            <a:off x="5945909" y="2854915"/>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2</a:t>
            </a:r>
          </a:p>
        </p:txBody>
      </p:sp>
    </p:spTree>
    <p:extLst>
      <p:ext uri="{BB962C8B-B14F-4D97-AF65-F5344CB8AC3E}">
        <p14:creationId xmlns:p14="http://schemas.microsoft.com/office/powerpoint/2010/main" val="224965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168" y="358894"/>
            <a:ext cx="8039594" cy="1463501"/>
          </a:xfrm>
        </p:spPr>
        <p:txBody>
          <a:bodyPr/>
          <a:lstStyle/>
          <a:p>
            <a:r>
              <a:rPr lang="en-US" dirty="0"/>
              <a:t>Which of the following plots cannot be used to represent a stripping section for a distillation column separating a binary mixture?</a:t>
            </a:r>
          </a:p>
          <a:p>
            <a:endParaRPr lang="en-US" dirty="0"/>
          </a:p>
        </p:txBody>
      </p:sp>
      <p:sp>
        <p:nvSpPr>
          <p:cNvPr id="3" name="Text Placeholder 2"/>
          <p:cNvSpPr>
            <a:spLocks noGrp="1"/>
          </p:cNvSpPr>
          <p:nvPr>
            <p:ph type="body" sz="quarter" idx="14"/>
          </p:nvPr>
        </p:nvSpPr>
        <p:spPr>
          <a:xfrm>
            <a:off x="316467" y="2136648"/>
            <a:ext cx="2396978" cy="3110439"/>
          </a:xfrm>
        </p:spPr>
        <p:txBody>
          <a:bodyPr>
            <a:normAutofit/>
          </a:bodyPr>
          <a:lstStyle/>
          <a:p>
            <a:r>
              <a:rPr lang="en-US" dirty="0"/>
              <a:t>2</a:t>
            </a:r>
          </a:p>
          <a:p>
            <a:r>
              <a:rPr lang="en-US" dirty="0"/>
              <a:t>1, 2, 3</a:t>
            </a:r>
          </a:p>
          <a:p>
            <a:r>
              <a:rPr lang="en-US" dirty="0"/>
              <a:t>2, 3, 5</a:t>
            </a:r>
          </a:p>
          <a:p>
            <a:r>
              <a:rPr lang="en-US" dirty="0"/>
              <a:t>2, 5</a:t>
            </a:r>
          </a:p>
          <a:p>
            <a:r>
              <a:rPr lang="en-US" dirty="0"/>
              <a:t>All but 4</a:t>
            </a:r>
          </a:p>
        </p:txBody>
      </p:sp>
      <p:cxnSp>
        <p:nvCxnSpPr>
          <p:cNvPr id="4" name="Straight Connector 3"/>
          <p:cNvCxnSpPr/>
          <p:nvPr/>
        </p:nvCxnSpPr>
        <p:spPr>
          <a:xfrm flipV="1">
            <a:off x="2557068" y="4350667"/>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2118692" y="4144613"/>
            <a:ext cx="2315606" cy="1892371"/>
            <a:chOff x="876260" y="1795937"/>
            <a:chExt cx="2656896" cy="2284734"/>
          </a:xfrm>
        </p:grpSpPr>
        <p:grpSp>
          <p:nvGrpSpPr>
            <p:cNvPr id="6" name="Group 5"/>
            <p:cNvGrpSpPr/>
            <p:nvPr/>
          </p:nvGrpSpPr>
          <p:grpSpPr>
            <a:xfrm>
              <a:off x="1364104" y="1903751"/>
              <a:ext cx="1933732" cy="1753849"/>
              <a:chOff x="1409075" y="1933731"/>
              <a:chExt cx="1379095" cy="1484026"/>
            </a:xfrm>
          </p:grpSpPr>
          <p:cxnSp>
            <p:nvCxnSpPr>
              <p:cNvPr id="10" name="Straight Connector 9"/>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8" name="TextBox 7"/>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9" name="Rectangle 8"/>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12" name="Straight Connector 11"/>
          <p:cNvCxnSpPr/>
          <p:nvPr/>
        </p:nvCxnSpPr>
        <p:spPr>
          <a:xfrm flipV="1">
            <a:off x="4931746" y="4382279"/>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4493370" y="4176225"/>
            <a:ext cx="2315606" cy="1892371"/>
            <a:chOff x="876260" y="1795937"/>
            <a:chExt cx="2656896" cy="2284734"/>
          </a:xfrm>
        </p:grpSpPr>
        <p:grpSp>
          <p:nvGrpSpPr>
            <p:cNvPr id="14" name="Group 13"/>
            <p:cNvGrpSpPr/>
            <p:nvPr/>
          </p:nvGrpSpPr>
          <p:grpSpPr>
            <a:xfrm>
              <a:off x="1364104" y="1903751"/>
              <a:ext cx="1933732" cy="1753849"/>
              <a:chOff x="1409075" y="1933731"/>
              <a:chExt cx="1379095" cy="1484026"/>
            </a:xfrm>
          </p:grpSpPr>
          <p:cxnSp>
            <p:nvCxnSpPr>
              <p:cNvPr id="18" name="Straight Connector 17"/>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16" name="TextBox 15"/>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17" name="Rectangle 16"/>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20" name="Straight Connector 19"/>
          <p:cNvCxnSpPr/>
          <p:nvPr/>
        </p:nvCxnSpPr>
        <p:spPr>
          <a:xfrm flipV="1">
            <a:off x="7374286" y="4350667"/>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6935910" y="4144613"/>
            <a:ext cx="2315606" cy="1892371"/>
            <a:chOff x="876260" y="1795937"/>
            <a:chExt cx="2656896" cy="2284734"/>
          </a:xfrm>
        </p:grpSpPr>
        <p:grpSp>
          <p:nvGrpSpPr>
            <p:cNvPr id="22" name="Group 21"/>
            <p:cNvGrpSpPr/>
            <p:nvPr/>
          </p:nvGrpSpPr>
          <p:grpSpPr>
            <a:xfrm>
              <a:off x="1364104" y="1903751"/>
              <a:ext cx="1933732" cy="1753849"/>
              <a:chOff x="1409075" y="1933731"/>
              <a:chExt cx="1379095" cy="1484026"/>
            </a:xfrm>
          </p:grpSpPr>
          <p:cxnSp>
            <p:nvCxnSpPr>
              <p:cNvPr id="26" name="Straight Connector 25"/>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24" name="TextBox 23"/>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25" name="Rectangle 24"/>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28" name="Straight Connector 27"/>
          <p:cNvCxnSpPr/>
          <p:nvPr/>
        </p:nvCxnSpPr>
        <p:spPr>
          <a:xfrm flipV="1">
            <a:off x="2557068" y="2028450"/>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2118692" y="1822396"/>
            <a:ext cx="2315606" cy="1892371"/>
            <a:chOff x="876260" y="1795937"/>
            <a:chExt cx="2656896" cy="2284734"/>
          </a:xfrm>
        </p:grpSpPr>
        <p:grpSp>
          <p:nvGrpSpPr>
            <p:cNvPr id="30" name="Group 29"/>
            <p:cNvGrpSpPr/>
            <p:nvPr/>
          </p:nvGrpSpPr>
          <p:grpSpPr>
            <a:xfrm>
              <a:off x="1364104" y="1903751"/>
              <a:ext cx="1933732" cy="1753849"/>
              <a:chOff x="1409075" y="1933731"/>
              <a:chExt cx="1379095" cy="1484026"/>
            </a:xfrm>
          </p:grpSpPr>
          <p:cxnSp>
            <p:nvCxnSpPr>
              <p:cNvPr id="34" name="Straight Connector 33"/>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32" name="TextBox 31"/>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33" name="Rectangle 32"/>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36" name="Straight Connector 35"/>
          <p:cNvCxnSpPr/>
          <p:nvPr/>
        </p:nvCxnSpPr>
        <p:spPr>
          <a:xfrm flipV="1">
            <a:off x="4931746" y="2028450"/>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4493370" y="1822396"/>
            <a:ext cx="2315606" cy="1892371"/>
            <a:chOff x="876260" y="1795937"/>
            <a:chExt cx="2656896" cy="2284734"/>
          </a:xfrm>
        </p:grpSpPr>
        <p:grpSp>
          <p:nvGrpSpPr>
            <p:cNvPr id="38" name="Group 37"/>
            <p:cNvGrpSpPr/>
            <p:nvPr/>
          </p:nvGrpSpPr>
          <p:grpSpPr>
            <a:xfrm>
              <a:off x="1364104" y="1903751"/>
              <a:ext cx="1933732" cy="1753849"/>
              <a:chOff x="1409075" y="1933731"/>
              <a:chExt cx="1379095" cy="1484026"/>
            </a:xfrm>
          </p:grpSpPr>
          <p:cxnSp>
            <p:nvCxnSpPr>
              <p:cNvPr id="42" name="Straight Connector 41"/>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40" name="TextBox 39"/>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41" name="Rectangle 40"/>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cxnSp>
        <p:nvCxnSpPr>
          <p:cNvPr id="44" name="Straight Connector 43"/>
          <p:cNvCxnSpPr/>
          <p:nvPr/>
        </p:nvCxnSpPr>
        <p:spPr>
          <a:xfrm flipV="1">
            <a:off x="7374286" y="2028450"/>
            <a:ext cx="1356077" cy="1335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6935910" y="1822396"/>
            <a:ext cx="2315606" cy="1892371"/>
            <a:chOff x="876260" y="1795937"/>
            <a:chExt cx="2656896" cy="2284734"/>
          </a:xfrm>
        </p:grpSpPr>
        <p:grpSp>
          <p:nvGrpSpPr>
            <p:cNvPr id="46" name="Group 45"/>
            <p:cNvGrpSpPr/>
            <p:nvPr/>
          </p:nvGrpSpPr>
          <p:grpSpPr>
            <a:xfrm>
              <a:off x="1364104" y="1903751"/>
              <a:ext cx="1933732" cy="1753849"/>
              <a:chOff x="1409075" y="1933731"/>
              <a:chExt cx="1379095" cy="1484026"/>
            </a:xfrm>
          </p:grpSpPr>
          <p:cxnSp>
            <p:nvCxnSpPr>
              <p:cNvPr id="50" name="Straight Connector 49"/>
              <p:cNvCxnSpPr/>
              <p:nvPr/>
            </p:nvCxnSpPr>
            <p:spPr>
              <a:xfrm>
                <a:off x="1409075" y="1933731"/>
                <a:ext cx="0" cy="1484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409075" y="3417757"/>
                <a:ext cx="13790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p:cNvSpPr txBox="1"/>
            <p:nvPr/>
          </p:nvSpPr>
          <p:spPr>
            <a:xfrm>
              <a:off x="1384079" y="3709080"/>
              <a:ext cx="2149077" cy="371591"/>
            </a:xfrm>
            <a:prstGeom prst="rect">
              <a:avLst/>
            </a:prstGeom>
            <a:noFill/>
          </p:spPr>
          <p:txBody>
            <a:bodyPr wrap="square" rtlCol="0">
              <a:spAutoFit/>
            </a:bodyPr>
            <a:lstStyle/>
            <a:p>
              <a:pPr algn="ctr"/>
              <a:r>
                <a:rPr lang="en-US" sz="1400" dirty="0">
                  <a:latin typeface="Arial" pitchFamily="34" charset="0"/>
                  <a:cs typeface="Arial" pitchFamily="34" charset="0"/>
                </a:rPr>
                <a:t>Liquid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48" name="TextBox 47"/>
            <p:cNvSpPr txBox="1"/>
            <p:nvPr/>
          </p:nvSpPr>
          <p:spPr>
            <a:xfrm rot="16200000">
              <a:off x="24511" y="2647686"/>
              <a:ext cx="2056638" cy="353139"/>
            </a:xfrm>
            <a:prstGeom prst="rect">
              <a:avLst/>
            </a:prstGeom>
            <a:noFill/>
          </p:spPr>
          <p:txBody>
            <a:bodyPr wrap="square" rtlCol="0">
              <a:spAutoFit/>
            </a:bodyPr>
            <a:lstStyle/>
            <a:p>
              <a:pPr algn="ctr"/>
              <a:r>
                <a:rPr lang="en-US" sz="1400" dirty="0">
                  <a:latin typeface="Arial" pitchFamily="34" charset="0"/>
                  <a:cs typeface="Arial" pitchFamily="34" charset="0"/>
                </a:rPr>
                <a:t>Vapor </a:t>
              </a:r>
              <a:r>
                <a:rPr lang="en-US" sz="1400" dirty="0" err="1">
                  <a:latin typeface="Arial" pitchFamily="34" charset="0"/>
                  <a:cs typeface="Arial" pitchFamily="34" charset="0"/>
                </a:rPr>
                <a:t>mol</a:t>
              </a:r>
              <a:r>
                <a:rPr lang="en-US" sz="1400" dirty="0">
                  <a:latin typeface="Arial" pitchFamily="34" charset="0"/>
                  <a:cs typeface="Arial" pitchFamily="34" charset="0"/>
                </a:rPr>
                <a:t> fraction</a:t>
              </a:r>
            </a:p>
          </p:txBody>
        </p:sp>
        <p:sp>
          <p:nvSpPr>
            <p:cNvPr id="49" name="Rectangle 48"/>
            <p:cNvSpPr/>
            <p:nvPr/>
          </p:nvSpPr>
          <p:spPr>
            <a:xfrm>
              <a:off x="1149457" y="3596842"/>
              <a:ext cx="342472" cy="408750"/>
            </a:xfrm>
            <a:prstGeom prst="rect">
              <a:avLst/>
            </a:prstGeom>
          </p:spPr>
          <p:txBody>
            <a:bodyPr wrap="none">
              <a:spAutoFit/>
            </a:bodyPr>
            <a:lstStyle/>
            <a:p>
              <a:r>
                <a:rPr lang="en-US" sz="1600" dirty="0">
                  <a:solidFill>
                    <a:prstClr val="black"/>
                  </a:solidFill>
                  <a:latin typeface="Arial" pitchFamily="34" charset="0"/>
                  <a:cs typeface="Arial" pitchFamily="34" charset="0"/>
                </a:rPr>
                <a:t>0</a:t>
              </a:r>
              <a:endParaRPr lang="en-US" sz="1600" dirty="0"/>
            </a:p>
          </p:txBody>
        </p:sp>
      </p:grpSp>
      <p:sp>
        <p:nvSpPr>
          <p:cNvPr id="52" name="Freeform 51"/>
          <p:cNvSpPr/>
          <p:nvPr/>
        </p:nvSpPr>
        <p:spPr>
          <a:xfrm>
            <a:off x="2540382" y="1974211"/>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a:off x="7358057" y="4304373"/>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a:off x="4935957" y="4345284"/>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a:off x="2543870" y="4304373"/>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7361088" y="1982156"/>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4918548" y="1982156"/>
            <a:ext cx="1388533" cy="1383923"/>
          </a:xfrm>
          <a:custGeom>
            <a:avLst/>
            <a:gdLst>
              <a:gd name="connsiteX0" fmla="*/ 0 w 1388533"/>
              <a:gd name="connsiteY0" fmla="*/ 1383923 h 1383923"/>
              <a:gd name="connsiteX1" fmla="*/ 406400 w 1388533"/>
              <a:gd name="connsiteY1" fmla="*/ 198589 h 1383923"/>
              <a:gd name="connsiteX2" fmla="*/ 1388533 w 1388533"/>
              <a:gd name="connsiteY2" fmla="*/ 12323 h 1383923"/>
            </a:gdLst>
            <a:ahLst/>
            <a:cxnLst>
              <a:cxn ang="0">
                <a:pos x="connsiteX0" y="connsiteY0"/>
              </a:cxn>
              <a:cxn ang="0">
                <a:pos x="connsiteX1" y="connsiteY1"/>
              </a:cxn>
              <a:cxn ang="0">
                <a:pos x="connsiteX2" y="connsiteY2"/>
              </a:cxn>
            </a:cxnLst>
            <a:rect l="l" t="t" r="r" b="b"/>
            <a:pathLst>
              <a:path w="1388533" h="1383923">
                <a:moveTo>
                  <a:pt x="0" y="1383923"/>
                </a:moveTo>
                <a:cubicBezTo>
                  <a:pt x="87489" y="905556"/>
                  <a:pt x="174978" y="427189"/>
                  <a:pt x="406400" y="198589"/>
                </a:cubicBezTo>
                <a:cubicBezTo>
                  <a:pt x="637822" y="-30011"/>
                  <a:pt x="1013177" y="-8844"/>
                  <a:pt x="1388533" y="1232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p:nvPr/>
        </p:nvCxnSpPr>
        <p:spPr>
          <a:xfrm flipH="1">
            <a:off x="2561279" y="2079667"/>
            <a:ext cx="531181" cy="1286412"/>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7565420" y="2028450"/>
            <a:ext cx="486902" cy="1335902"/>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7522132" y="4837465"/>
            <a:ext cx="43288" cy="730335"/>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4" idx="2"/>
          </p:cNvCxnSpPr>
          <p:nvPr/>
        </p:nvCxnSpPr>
        <p:spPr>
          <a:xfrm flipH="1">
            <a:off x="5029954" y="4357607"/>
            <a:ext cx="1294536" cy="1278637"/>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2946782" y="4350667"/>
            <a:ext cx="291354" cy="973596"/>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4918549" y="1982156"/>
            <a:ext cx="1137616" cy="1082856"/>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3577566" y="2828602"/>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1</a:t>
            </a:r>
          </a:p>
        </p:txBody>
      </p:sp>
      <p:sp>
        <p:nvSpPr>
          <p:cNvPr id="71" name="TextBox 70"/>
          <p:cNvSpPr txBox="1"/>
          <p:nvPr/>
        </p:nvSpPr>
        <p:spPr>
          <a:xfrm>
            <a:off x="8343140" y="5212405"/>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6</a:t>
            </a:r>
          </a:p>
        </p:txBody>
      </p:sp>
      <p:sp>
        <p:nvSpPr>
          <p:cNvPr id="72" name="TextBox 71"/>
          <p:cNvSpPr txBox="1"/>
          <p:nvPr/>
        </p:nvSpPr>
        <p:spPr>
          <a:xfrm>
            <a:off x="3593659" y="5178434"/>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4</a:t>
            </a:r>
          </a:p>
        </p:txBody>
      </p:sp>
      <p:sp>
        <p:nvSpPr>
          <p:cNvPr id="73" name="TextBox 72"/>
          <p:cNvSpPr txBox="1"/>
          <p:nvPr/>
        </p:nvSpPr>
        <p:spPr>
          <a:xfrm>
            <a:off x="5896609" y="5178435"/>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5</a:t>
            </a:r>
          </a:p>
        </p:txBody>
      </p:sp>
      <p:sp>
        <p:nvSpPr>
          <p:cNvPr id="74" name="TextBox 73"/>
          <p:cNvSpPr txBox="1"/>
          <p:nvPr/>
        </p:nvSpPr>
        <p:spPr>
          <a:xfrm>
            <a:off x="8323055" y="2854914"/>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3</a:t>
            </a:r>
          </a:p>
        </p:txBody>
      </p:sp>
      <p:sp>
        <p:nvSpPr>
          <p:cNvPr id="75" name="TextBox 74"/>
          <p:cNvSpPr txBox="1"/>
          <p:nvPr/>
        </p:nvSpPr>
        <p:spPr>
          <a:xfrm>
            <a:off x="5945909" y="2854915"/>
            <a:ext cx="406981" cy="492443"/>
          </a:xfrm>
          <a:prstGeom prst="rect">
            <a:avLst/>
          </a:prstGeom>
          <a:noFill/>
          <a:ln>
            <a:noFill/>
          </a:ln>
        </p:spPr>
        <p:txBody>
          <a:bodyPr wrap="square" rtlCol="0">
            <a:spAutoFit/>
          </a:bodyPr>
          <a:lstStyle/>
          <a:p>
            <a:r>
              <a:rPr lang="en-US" sz="2600" dirty="0">
                <a:latin typeface="Arial" pitchFamily="34" charset="0"/>
                <a:cs typeface="Arial" pitchFamily="34" charset="0"/>
              </a:rPr>
              <a:t>2</a:t>
            </a:r>
          </a:p>
        </p:txBody>
      </p:sp>
    </p:spTree>
    <p:extLst>
      <p:ext uri="{BB962C8B-B14F-4D97-AF65-F5344CB8AC3E}">
        <p14:creationId xmlns:p14="http://schemas.microsoft.com/office/powerpoint/2010/main" val="610405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Which of the following tray holes prevents weeping at low vapor flow (or start up of vapor flow)?</a:t>
            </a:r>
          </a:p>
        </p:txBody>
      </p:sp>
      <p:sp>
        <p:nvSpPr>
          <p:cNvPr id="3" name="Text Placeholder 2"/>
          <p:cNvSpPr>
            <a:spLocks noGrp="1"/>
          </p:cNvSpPr>
          <p:nvPr>
            <p:ph type="body" sz="quarter" idx="14"/>
          </p:nvPr>
        </p:nvSpPr>
        <p:spPr>
          <a:xfrm>
            <a:off x="590402" y="3632124"/>
            <a:ext cx="4728358" cy="2554524"/>
          </a:xfrm>
        </p:spPr>
        <p:txBody>
          <a:bodyPr/>
          <a:lstStyle/>
          <a:p>
            <a:r>
              <a:rPr lang="en-US" dirty="0"/>
              <a:t>tray 1</a:t>
            </a:r>
          </a:p>
          <a:p>
            <a:r>
              <a:rPr lang="en-US" dirty="0"/>
              <a:t>tray 2</a:t>
            </a:r>
          </a:p>
          <a:p>
            <a:r>
              <a:rPr lang="en-US" dirty="0"/>
              <a:t>both trays</a:t>
            </a:r>
          </a:p>
          <a:p>
            <a:r>
              <a:rPr lang="en-US" dirty="0"/>
              <a:t>neither trays</a:t>
            </a:r>
          </a:p>
        </p:txBody>
      </p:sp>
      <p:cxnSp>
        <p:nvCxnSpPr>
          <p:cNvPr id="5" name="Straight Connector 4"/>
          <p:cNvCxnSpPr/>
          <p:nvPr/>
        </p:nvCxnSpPr>
        <p:spPr>
          <a:xfrm flipV="1">
            <a:off x="569625" y="2413416"/>
            <a:ext cx="1371600" cy="1"/>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700728" y="2413418"/>
            <a:ext cx="1371600" cy="1"/>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20078" y="2428660"/>
            <a:ext cx="1371600" cy="1"/>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054184" y="2428659"/>
            <a:ext cx="1371600" cy="1"/>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425784" y="1903165"/>
            <a:ext cx="0" cy="569632"/>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135318" y="1891290"/>
            <a:ext cx="0" cy="572132"/>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038661" y="2713219"/>
            <a:ext cx="487180" cy="584775"/>
          </a:xfrm>
          <a:prstGeom prst="rect">
            <a:avLst/>
          </a:prstGeom>
          <a:noFill/>
        </p:spPr>
        <p:txBody>
          <a:bodyPr wrap="square" rtlCol="0">
            <a:spAutoFit/>
          </a:bodyPr>
          <a:lstStyle/>
          <a:p>
            <a:pPr algn="ctr"/>
            <a:r>
              <a:rPr lang="en-US" sz="3200" dirty="0">
                <a:latin typeface="Arial" pitchFamily="34" charset="0"/>
                <a:cs typeface="Arial" pitchFamily="34" charset="0"/>
              </a:rPr>
              <a:t>1</a:t>
            </a:r>
          </a:p>
        </p:txBody>
      </p:sp>
      <p:sp>
        <p:nvSpPr>
          <p:cNvPr id="17" name="TextBox 16"/>
          <p:cNvSpPr txBox="1"/>
          <p:nvPr/>
        </p:nvSpPr>
        <p:spPr>
          <a:xfrm>
            <a:off x="6595671" y="2713218"/>
            <a:ext cx="487180" cy="584775"/>
          </a:xfrm>
          <a:prstGeom prst="rect">
            <a:avLst/>
          </a:prstGeom>
          <a:noFill/>
        </p:spPr>
        <p:txBody>
          <a:bodyPr wrap="square" rtlCol="0">
            <a:spAutoFit/>
          </a:bodyPr>
          <a:lstStyle/>
          <a:p>
            <a:pPr algn="ctr"/>
            <a:r>
              <a:rPr lang="en-US" sz="3200" dirty="0">
                <a:latin typeface="Arial" pitchFamily="34" charset="0"/>
                <a:cs typeface="Arial" pitchFamily="34" charset="0"/>
              </a:rPr>
              <a:t>2</a:t>
            </a:r>
          </a:p>
        </p:txBody>
      </p:sp>
    </p:spTree>
    <p:extLst>
      <p:ext uri="{BB962C8B-B14F-4D97-AF65-F5344CB8AC3E}">
        <p14:creationId xmlns:p14="http://schemas.microsoft.com/office/powerpoint/2010/main" val="134208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517" y="389533"/>
            <a:ext cx="8039594" cy="2285011"/>
          </a:xfrm>
        </p:spPr>
        <p:txBody>
          <a:bodyPr/>
          <a:lstStyle/>
          <a:p>
            <a:r>
              <a:rPr lang="en-US" dirty="0"/>
              <a:t>A distillation column has 8 stages, a total condenser and a partial reboiler.  What is the liquid mole fraction of the more volatile component entering stage 8?</a:t>
            </a:r>
          </a:p>
        </p:txBody>
      </p:sp>
      <p:sp>
        <p:nvSpPr>
          <p:cNvPr id="3" name="Text Placeholder 2"/>
          <p:cNvSpPr>
            <a:spLocks noGrp="1"/>
          </p:cNvSpPr>
          <p:nvPr>
            <p:ph type="body" sz="quarter" idx="14"/>
          </p:nvPr>
        </p:nvSpPr>
        <p:spPr>
          <a:xfrm>
            <a:off x="476333" y="2811787"/>
            <a:ext cx="2363895" cy="2329268"/>
          </a:xfrm>
        </p:spPr>
        <p:txBody>
          <a:bodyPr/>
          <a:lstStyle/>
          <a:p>
            <a:r>
              <a:rPr lang="en-US" dirty="0"/>
              <a:t>0.04</a:t>
            </a:r>
          </a:p>
          <a:p>
            <a:r>
              <a:rPr lang="en-US" dirty="0"/>
              <a:t>0.10</a:t>
            </a:r>
          </a:p>
          <a:p>
            <a:r>
              <a:rPr lang="en-US" dirty="0"/>
              <a:t>0.24</a:t>
            </a:r>
          </a:p>
          <a:p>
            <a:r>
              <a:rPr lang="en-US" dirty="0"/>
              <a:t>0.80</a:t>
            </a:r>
          </a:p>
        </p:txBody>
      </p:sp>
      <p:graphicFrame>
        <p:nvGraphicFramePr>
          <p:cNvPr id="8" name="Chart 7"/>
          <p:cNvGraphicFramePr>
            <a:graphicFrameLocks/>
          </p:cNvGraphicFramePr>
          <p:nvPr/>
        </p:nvGraphicFramePr>
        <p:xfrm>
          <a:off x="1776474" y="1510304"/>
          <a:ext cx="6804974" cy="516462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368142" y="4950298"/>
            <a:ext cx="2864630" cy="769441"/>
          </a:xfrm>
          <a:prstGeom prst="rect">
            <a:avLst/>
          </a:prstGeom>
          <a:solidFill>
            <a:schemeClr val="bg1"/>
          </a:solidFill>
        </p:spPr>
        <p:txBody>
          <a:bodyPr wrap="none" rtlCol="0">
            <a:spAutoFit/>
          </a:bodyPr>
          <a:lstStyle/>
          <a:p>
            <a:r>
              <a:rPr lang="en-US" sz="2200" dirty="0">
                <a:latin typeface="Arial" pitchFamily="34" charset="0"/>
                <a:cs typeface="Arial" pitchFamily="34" charset="0"/>
              </a:rPr>
              <a:t>XY diagram for more </a:t>
            </a:r>
          </a:p>
          <a:p>
            <a:r>
              <a:rPr lang="en-US" sz="2200" dirty="0">
                <a:latin typeface="Arial" pitchFamily="34" charset="0"/>
                <a:cs typeface="Arial" pitchFamily="34" charset="0"/>
              </a:rPr>
              <a:t>volatile component</a:t>
            </a:r>
          </a:p>
        </p:txBody>
      </p:sp>
    </p:spTree>
    <p:extLst>
      <p:ext uri="{BB962C8B-B14F-4D97-AF65-F5344CB8AC3E}">
        <p14:creationId xmlns:p14="http://schemas.microsoft.com/office/powerpoint/2010/main" val="696079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nvGraphicFramePr>
        <p:xfrm>
          <a:off x="1776474" y="1510304"/>
          <a:ext cx="6804974" cy="516462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3"/>
          </p:nvPr>
        </p:nvSpPr>
        <p:spPr>
          <a:xfrm>
            <a:off x="617517" y="389533"/>
            <a:ext cx="8039594" cy="2285011"/>
          </a:xfrm>
        </p:spPr>
        <p:txBody>
          <a:bodyPr/>
          <a:lstStyle/>
          <a:p>
            <a:r>
              <a:rPr lang="en-US" dirty="0"/>
              <a:t>A distillation column has 8 stages, a partial condenser and a total reboiler.  What is the liquid mole fraction of the more volatile component entering stage 8?</a:t>
            </a:r>
          </a:p>
        </p:txBody>
      </p:sp>
      <p:sp>
        <p:nvSpPr>
          <p:cNvPr id="3" name="Text Placeholder 2"/>
          <p:cNvSpPr>
            <a:spLocks noGrp="1"/>
          </p:cNvSpPr>
          <p:nvPr>
            <p:ph type="body" sz="quarter" idx="14"/>
          </p:nvPr>
        </p:nvSpPr>
        <p:spPr>
          <a:xfrm>
            <a:off x="504042" y="2647787"/>
            <a:ext cx="2363895" cy="2329268"/>
          </a:xfrm>
        </p:spPr>
        <p:txBody>
          <a:bodyPr/>
          <a:lstStyle/>
          <a:p>
            <a:r>
              <a:rPr lang="en-US" dirty="0"/>
              <a:t>0.04</a:t>
            </a:r>
          </a:p>
          <a:p>
            <a:r>
              <a:rPr lang="en-US" dirty="0"/>
              <a:t>0.10</a:t>
            </a:r>
          </a:p>
          <a:p>
            <a:r>
              <a:rPr lang="en-US" dirty="0"/>
              <a:t>0.24</a:t>
            </a:r>
          </a:p>
          <a:p>
            <a:r>
              <a:rPr lang="en-US" dirty="0"/>
              <a:t>0.80</a:t>
            </a:r>
          </a:p>
        </p:txBody>
      </p:sp>
      <p:sp>
        <p:nvSpPr>
          <p:cNvPr id="7" name="TextBox 6"/>
          <p:cNvSpPr txBox="1"/>
          <p:nvPr/>
        </p:nvSpPr>
        <p:spPr>
          <a:xfrm>
            <a:off x="5460505" y="4950298"/>
            <a:ext cx="2864630" cy="769441"/>
          </a:xfrm>
          <a:prstGeom prst="rect">
            <a:avLst/>
          </a:prstGeom>
          <a:solidFill>
            <a:schemeClr val="bg1">
              <a:lumMod val="95000"/>
            </a:schemeClr>
          </a:solidFill>
        </p:spPr>
        <p:txBody>
          <a:bodyPr wrap="none" rtlCol="0">
            <a:spAutoFit/>
          </a:bodyPr>
          <a:lstStyle/>
          <a:p>
            <a:r>
              <a:rPr lang="en-US" sz="2200" dirty="0">
                <a:latin typeface="Arial" pitchFamily="34" charset="0"/>
                <a:cs typeface="Arial" pitchFamily="34" charset="0"/>
              </a:rPr>
              <a:t>XY diagram for more </a:t>
            </a:r>
          </a:p>
          <a:p>
            <a:r>
              <a:rPr lang="en-US" sz="2200" dirty="0">
                <a:latin typeface="Arial" pitchFamily="34" charset="0"/>
                <a:cs typeface="Arial" pitchFamily="34" charset="0"/>
              </a:rPr>
              <a:t>volatile component</a:t>
            </a:r>
          </a:p>
        </p:txBody>
      </p:sp>
    </p:spTree>
    <p:extLst>
      <p:ext uri="{BB962C8B-B14F-4D97-AF65-F5344CB8AC3E}">
        <p14:creationId xmlns:p14="http://schemas.microsoft.com/office/powerpoint/2010/main" val="2093874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What is the efficiency of a column that we has a partial condenser, a partial reboiler, and 6 physical trays in the column?</a:t>
            </a:r>
          </a:p>
        </p:txBody>
      </p:sp>
      <p:sp>
        <p:nvSpPr>
          <p:cNvPr id="3" name="Text Placeholder 2"/>
          <p:cNvSpPr>
            <a:spLocks noGrp="1"/>
          </p:cNvSpPr>
          <p:nvPr>
            <p:ph type="body" sz="quarter" idx="14"/>
          </p:nvPr>
        </p:nvSpPr>
        <p:spPr>
          <a:xfrm>
            <a:off x="492098" y="2819400"/>
            <a:ext cx="1633061" cy="2427889"/>
          </a:xfrm>
        </p:spPr>
        <p:txBody>
          <a:bodyPr/>
          <a:lstStyle/>
          <a:p>
            <a:r>
              <a:rPr lang="en-US" dirty="0"/>
              <a:t>67%</a:t>
            </a:r>
          </a:p>
          <a:p>
            <a:r>
              <a:rPr lang="en-US" dirty="0"/>
              <a:t>50%</a:t>
            </a:r>
          </a:p>
          <a:p>
            <a:r>
              <a:rPr lang="en-US" dirty="0"/>
              <a:t>33%</a:t>
            </a:r>
          </a:p>
          <a:p>
            <a:r>
              <a:rPr lang="en-US" dirty="0"/>
              <a:t>16%</a:t>
            </a:r>
          </a:p>
        </p:txBody>
      </p:sp>
      <p:graphicFrame>
        <p:nvGraphicFramePr>
          <p:cNvPr id="5" name="Chart 4"/>
          <p:cNvGraphicFramePr>
            <a:graphicFrameLocks/>
          </p:cNvGraphicFramePr>
          <p:nvPr/>
        </p:nvGraphicFramePr>
        <p:xfrm>
          <a:off x="1846613" y="1808017"/>
          <a:ext cx="7000504" cy="458090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707292" y="4862568"/>
            <a:ext cx="2864630" cy="769441"/>
          </a:xfrm>
          <a:prstGeom prst="rect">
            <a:avLst/>
          </a:prstGeom>
          <a:solidFill>
            <a:schemeClr val="bg1"/>
          </a:solidFill>
        </p:spPr>
        <p:txBody>
          <a:bodyPr wrap="none" rtlCol="0">
            <a:spAutoFit/>
          </a:bodyPr>
          <a:lstStyle/>
          <a:p>
            <a:r>
              <a:rPr lang="en-US" sz="2200" dirty="0">
                <a:latin typeface="Arial" pitchFamily="34" charset="0"/>
                <a:cs typeface="Arial" pitchFamily="34" charset="0"/>
              </a:rPr>
              <a:t>XY diagram for more </a:t>
            </a:r>
          </a:p>
          <a:p>
            <a:r>
              <a:rPr lang="en-US" sz="2200" dirty="0">
                <a:latin typeface="Arial" pitchFamily="34" charset="0"/>
                <a:cs typeface="Arial" pitchFamily="34" charset="0"/>
              </a:rPr>
              <a:t>volatile component</a:t>
            </a:r>
          </a:p>
        </p:txBody>
      </p:sp>
    </p:spTree>
    <p:extLst>
      <p:ext uri="{BB962C8B-B14F-4D97-AF65-F5344CB8AC3E}">
        <p14:creationId xmlns:p14="http://schemas.microsoft.com/office/powerpoint/2010/main" val="4137493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nvGraphicFramePr>
        <p:xfrm>
          <a:off x="1846613" y="1808017"/>
          <a:ext cx="7000504" cy="458090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3"/>
          </p:nvPr>
        </p:nvSpPr>
        <p:spPr>
          <a:xfrm>
            <a:off x="587037" y="366749"/>
            <a:ext cx="8233690" cy="1739142"/>
          </a:xfrm>
        </p:spPr>
        <p:txBody>
          <a:bodyPr>
            <a:normAutofit/>
          </a:bodyPr>
          <a:lstStyle/>
          <a:p>
            <a:r>
              <a:rPr lang="en-US" dirty="0"/>
              <a:t>What is the optimal feed location (tray #) for a column with a partial condenser, a partial reboiler and 33% tray efficiency if the feed is saturated liquid at </a:t>
            </a:r>
            <a:r>
              <a:rPr lang="en-US" dirty="0" err="1"/>
              <a:t>z</a:t>
            </a:r>
            <a:r>
              <a:rPr lang="en-US" baseline="-25000" dirty="0" err="1"/>
              <a:t>F</a:t>
            </a:r>
            <a:r>
              <a:rPr lang="en-US" dirty="0"/>
              <a:t> = 0.62?</a:t>
            </a:r>
          </a:p>
        </p:txBody>
      </p:sp>
      <p:sp>
        <p:nvSpPr>
          <p:cNvPr id="3" name="Text Placeholder 2"/>
          <p:cNvSpPr>
            <a:spLocks noGrp="1"/>
          </p:cNvSpPr>
          <p:nvPr>
            <p:ph type="body" sz="quarter" idx="14"/>
          </p:nvPr>
        </p:nvSpPr>
        <p:spPr>
          <a:xfrm>
            <a:off x="617517" y="2588172"/>
            <a:ext cx="1062877" cy="3306288"/>
          </a:xfrm>
        </p:spPr>
        <p:txBody>
          <a:bodyPr/>
          <a:lstStyle/>
          <a:p>
            <a:r>
              <a:rPr lang="en-US" dirty="0"/>
              <a:t>1</a:t>
            </a:r>
          </a:p>
          <a:p>
            <a:r>
              <a:rPr lang="en-US" dirty="0"/>
              <a:t>2</a:t>
            </a:r>
          </a:p>
          <a:p>
            <a:r>
              <a:rPr lang="en-US" dirty="0"/>
              <a:t>3</a:t>
            </a:r>
          </a:p>
          <a:p>
            <a:r>
              <a:rPr lang="en-US" dirty="0"/>
              <a:t>4</a:t>
            </a:r>
          </a:p>
          <a:p>
            <a:r>
              <a:rPr lang="en-US" dirty="0"/>
              <a:t>5</a:t>
            </a:r>
          </a:p>
        </p:txBody>
      </p:sp>
      <p:sp>
        <p:nvSpPr>
          <p:cNvPr id="7" name="TextBox 6"/>
          <p:cNvSpPr txBox="1"/>
          <p:nvPr/>
        </p:nvSpPr>
        <p:spPr>
          <a:xfrm>
            <a:off x="5762001" y="4834631"/>
            <a:ext cx="2864630" cy="769441"/>
          </a:xfrm>
          <a:prstGeom prst="rect">
            <a:avLst/>
          </a:prstGeom>
          <a:solidFill>
            <a:schemeClr val="bg1"/>
          </a:solidFill>
        </p:spPr>
        <p:txBody>
          <a:bodyPr wrap="none" rtlCol="0">
            <a:spAutoFit/>
          </a:bodyPr>
          <a:lstStyle/>
          <a:p>
            <a:r>
              <a:rPr lang="en-US" sz="2200" dirty="0">
                <a:latin typeface="Arial" pitchFamily="34" charset="0"/>
                <a:cs typeface="Arial" pitchFamily="34" charset="0"/>
              </a:rPr>
              <a:t>XY diagram for more </a:t>
            </a:r>
          </a:p>
          <a:p>
            <a:r>
              <a:rPr lang="en-US" sz="2200" dirty="0">
                <a:latin typeface="Arial" pitchFamily="34" charset="0"/>
                <a:cs typeface="Arial" pitchFamily="34" charset="0"/>
              </a:rPr>
              <a:t>volatile component</a:t>
            </a:r>
          </a:p>
        </p:txBody>
      </p:sp>
    </p:spTree>
    <p:extLst>
      <p:ext uri="{BB962C8B-B14F-4D97-AF65-F5344CB8AC3E}">
        <p14:creationId xmlns:p14="http://schemas.microsoft.com/office/powerpoint/2010/main" val="1814982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Which feed condition minimizes the difference between partial reboiler and total condenser duties for an ideal binary separation in a distillation column?</a:t>
            </a:r>
          </a:p>
        </p:txBody>
      </p:sp>
      <p:sp>
        <p:nvSpPr>
          <p:cNvPr id="3" name="Text Placeholder 2"/>
          <p:cNvSpPr>
            <a:spLocks noGrp="1"/>
          </p:cNvSpPr>
          <p:nvPr>
            <p:ph type="body" sz="quarter" idx="14"/>
          </p:nvPr>
        </p:nvSpPr>
        <p:spPr>
          <a:xfrm>
            <a:off x="617517" y="2645899"/>
            <a:ext cx="4728358" cy="3306288"/>
          </a:xfrm>
        </p:spPr>
        <p:txBody>
          <a:bodyPr/>
          <a:lstStyle/>
          <a:p>
            <a:r>
              <a:rPr lang="en-US" dirty="0"/>
              <a:t>supercooled liquid</a:t>
            </a:r>
          </a:p>
          <a:p>
            <a:r>
              <a:rPr lang="en-US" dirty="0"/>
              <a:t>saturated liquid</a:t>
            </a:r>
          </a:p>
          <a:p>
            <a:r>
              <a:rPr lang="en-US" dirty="0"/>
              <a:t>saturated vapor</a:t>
            </a:r>
          </a:p>
          <a:p>
            <a:r>
              <a:rPr lang="en-US" dirty="0"/>
              <a:t>superheated vapor</a:t>
            </a:r>
          </a:p>
        </p:txBody>
      </p:sp>
    </p:spTree>
    <p:extLst>
      <p:ext uri="{BB962C8B-B14F-4D97-AF65-F5344CB8AC3E}">
        <p14:creationId xmlns:p14="http://schemas.microsoft.com/office/powerpoint/2010/main" val="169569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Which two streams relate to operating conditions for equilibrium staged operations?</a:t>
            </a:r>
          </a:p>
          <a:p>
            <a:endParaRPr lang="en-US" dirty="0"/>
          </a:p>
        </p:txBody>
      </p:sp>
      <p:sp>
        <p:nvSpPr>
          <p:cNvPr id="3" name="Text Placeholder 2"/>
          <p:cNvSpPr>
            <a:spLocks noGrp="1"/>
          </p:cNvSpPr>
          <p:nvPr>
            <p:ph type="body" sz="quarter" idx="14"/>
          </p:nvPr>
        </p:nvSpPr>
        <p:spPr>
          <a:xfrm>
            <a:off x="633501" y="2420644"/>
            <a:ext cx="4728358" cy="3306288"/>
          </a:xfrm>
        </p:spPr>
        <p:txBody>
          <a:bodyPr/>
          <a:lstStyle/>
          <a:p>
            <a:r>
              <a:rPr lang="en-US" dirty="0"/>
              <a:t>2 &amp; 5</a:t>
            </a:r>
          </a:p>
          <a:p>
            <a:r>
              <a:rPr lang="en-US" dirty="0"/>
              <a:t>1 &amp; 2</a:t>
            </a:r>
          </a:p>
          <a:p>
            <a:r>
              <a:rPr lang="en-US" dirty="0"/>
              <a:t>2 &amp; 6</a:t>
            </a:r>
          </a:p>
          <a:p>
            <a:r>
              <a:rPr lang="en-US" dirty="0"/>
              <a:t>2 &amp; 4</a:t>
            </a:r>
          </a:p>
        </p:txBody>
      </p:sp>
      <p:grpSp>
        <p:nvGrpSpPr>
          <p:cNvPr id="23" name="Group 22"/>
          <p:cNvGrpSpPr/>
          <p:nvPr/>
        </p:nvGrpSpPr>
        <p:grpSpPr>
          <a:xfrm>
            <a:off x="5261315" y="1880466"/>
            <a:ext cx="2940150" cy="3286575"/>
            <a:chOff x="3571640" y="1134156"/>
            <a:chExt cx="1948046" cy="2432136"/>
          </a:xfrm>
        </p:grpSpPr>
        <p:grpSp>
          <p:nvGrpSpPr>
            <p:cNvPr id="24" name="Group 23"/>
            <p:cNvGrpSpPr/>
            <p:nvPr/>
          </p:nvGrpSpPr>
          <p:grpSpPr>
            <a:xfrm>
              <a:off x="3695419" y="1590750"/>
              <a:ext cx="1733797" cy="570016"/>
              <a:chOff x="3695419" y="1590750"/>
              <a:chExt cx="1733797" cy="570016"/>
            </a:xfrm>
          </p:grpSpPr>
          <p:sp>
            <p:nvSpPr>
              <p:cNvPr id="40" name="Rectangle 39"/>
              <p:cNvSpPr/>
              <p:nvPr/>
            </p:nvSpPr>
            <p:spPr>
              <a:xfrm>
                <a:off x="3695419" y="1590750"/>
                <a:ext cx="1733797" cy="570016"/>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TextBox 40"/>
              <p:cNvSpPr txBox="1"/>
              <p:nvPr/>
            </p:nvSpPr>
            <p:spPr>
              <a:xfrm>
                <a:off x="3695419" y="1661090"/>
                <a:ext cx="1733797" cy="387194"/>
              </a:xfrm>
              <a:prstGeom prst="rect">
                <a:avLst/>
              </a:prstGeom>
              <a:noFill/>
            </p:spPr>
            <p:txBody>
              <a:bodyPr wrap="square" rtlCol="0">
                <a:spAutoFit/>
              </a:bodyPr>
              <a:lstStyle/>
              <a:p>
                <a:pPr algn="ctr"/>
                <a:r>
                  <a:rPr lang="en-US" sz="2800" dirty="0">
                    <a:latin typeface="Arial" pitchFamily="34" charset="0"/>
                    <a:cs typeface="Arial" pitchFamily="34" charset="0"/>
                  </a:rPr>
                  <a:t>Stage A</a:t>
                </a:r>
              </a:p>
            </p:txBody>
          </p:sp>
        </p:grpSp>
        <p:grpSp>
          <p:nvGrpSpPr>
            <p:cNvPr id="25" name="Group 24"/>
            <p:cNvGrpSpPr/>
            <p:nvPr/>
          </p:nvGrpSpPr>
          <p:grpSpPr>
            <a:xfrm>
              <a:off x="3695419" y="2573144"/>
              <a:ext cx="1733797" cy="570016"/>
              <a:chOff x="3695419" y="1590750"/>
              <a:chExt cx="1733797" cy="570016"/>
            </a:xfrm>
          </p:grpSpPr>
          <p:sp>
            <p:nvSpPr>
              <p:cNvPr id="38" name="Rectangle 37"/>
              <p:cNvSpPr/>
              <p:nvPr/>
            </p:nvSpPr>
            <p:spPr>
              <a:xfrm>
                <a:off x="3695419" y="1590750"/>
                <a:ext cx="1733797" cy="570016"/>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TextBox 38"/>
              <p:cNvSpPr txBox="1"/>
              <p:nvPr/>
            </p:nvSpPr>
            <p:spPr>
              <a:xfrm>
                <a:off x="3695419" y="1661090"/>
                <a:ext cx="1733797" cy="387194"/>
              </a:xfrm>
              <a:prstGeom prst="rect">
                <a:avLst/>
              </a:prstGeom>
              <a:noFill/>
            </p:spPr>
            <p:txBody>
              <a:bodyPr wrap="square" rtlCol="0">
                <a:spAutoFit/>
              </a:bodyPr>
              <a:lstStyle/>
              <a:p>
                <a:pPr algn="ctr"/>
                <a:r>
                  <a:rPr lang="en-US" sz="2800" dirty="0">
                    <a:latin typeface="Arial" pitchFamily="34" charset="0"/>
                    <a:cs typeface="Arial" pitchFamily="34" charset="0"/>
                  </a:rPr>
                  <a:t>Stage B</a:t>
                </a:r>
              </a:p>
            </p:txBody>
          </p:sp>
        </p:grpSp>
        <p:cxnSp>
          <p:nvCxnSpPr>
            <p:cNvPr id="26" name="Straight Arrow Connector 25"/>
            <p:cNvCxnSpPr/>
            <p:nvPr/>
          </p:nvCxnSpPr>
          <p:spPr>
            <a:xfrm>
              <a:off x="3882683" y="1167618"/>
              <a:ext cx="0" cy="4231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880339" y="2150012"/>
              <a:ext cx="0" cy="4231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880339" y="3143160"/>
              <a:ext cx="0" cy="4231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258259" y="2160766"/>
              <a:ext cx="0" cy="41237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5258259" y="1178372"/>
              <a:ext cx="0" cy="41237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5254080" y="3148537"/>
              <a:ext cx="0" cy="41237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571640" y="1134156"/>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1</a:t>
              </a:r>
            </a:p>
          </p:txBody>
        </p:sp>
        <p:sp>
          <p:nvSpPr>
            <p:cNvPr id="33" name="TextBox 32"/>
            <p:cNvSpPr txBox="1"/>
            <p:nvPr/>
          </p:nvSpPr>
          <p:spPr>
            <a:xfrm>
              <a:off x="3571640" y="2148606"/>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2</a:t>
              </a:r>
            </a:p>
          </p:txBody>
        </p:sp>
        <p:sp>
          <p:nvSpPr>
            <p:cNvPr id="34" name="TextBox 33"/>
            <p:cNvSpPr txBox="1"/>
            <p:nvPr/>
          </p:nvSpPr>
          <p:spPr>
            <a:xfrm>
              <a:off x="3571640" y="3130698"/>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3</a:t>
              </a:r>
            </a:p>
          </p:txBody>
        </p:sp>
        <p:sp>
          <p:nvSpPr>
            <p:cNvPr id="35" name="TextBox 34"/>
            <p:cNvSpPr txBox="1"/>
            <p:nvPr/>
          </p:nvSpPr>
          <p:spPr>
            <a:xfrm>
              <a:off x="5386451" y="1134156"/>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4</a:t>
              </a:r>
            </a:p>
          </p:txBody>
        </p:sp>
        <p:sp>
          <p:nvSpPr>
            <p:cNvPr id="36" name="TextBox 35"/>
            <p:cNvSpPr txBox="1"/>
            <p:nvPr/>
          </p:nvSpPr>
          <p:spPr>
            <a:xfrm>
              <a:off x="5386451" y="2148606"/>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5</a:t>
              </a:r>
            </a:p>
          </p:txBody>
        </p:sp>
        <p:sp>
          <p:nvSpPr>
            <p:cNvPr id="37" name="TextBox 36"/>
            <p:cNvSpPr txBox="1"/>
            <p:nvPr/>
          </p:nvSpPr>
          <p:spPr>
            <a:xfrm>
              <a:off x="5386451" y="3130698"/>
              <a:ext cx="133235" cy="387194"/>
            </a:xfrm>
            <a:prstGeom prst="rect">
              <a:avLst/>
            </a:prstGeom>
            <a:noFill/>
          </p:spPr>
          <p:txBody>
            <a:bodyPr wrap="square" rtlCol="0">
              <a:spAutoFit/>
            </a:bodyPr>
            <a:lstStyle/>
            <a:p>
              <a:pPr algn="ctr"/>
              <a:r>
                <a:rPr lang="en-US" sz="2800" dirty="0">
                  <a:latin typeface="Arial" pitchFamily="34" charset="0"/>
                  <a:cs typeface="Arial" pitchFamily="34" charset="0"/>
                </a:rPr>
                <a:t>6</a:t>
              </a:r>
            </a:p>
          </p:txBody>
        </p:sp>
      </p:grpSp>
    </p:spTree>
    <p:extLst>
      <p:ext uri="{BB962C8B-B14F-4D97-AF65-F5344CB8AC3E}">
        <p14:creationId xmlns:p14="http://schemas.microsoft.com/office/powerpoint/2010/main" val="3026215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Which of the following material balance relationships are true for a binary distillation column operating with a saturated liquid feed, a total condenser and partial reboiler?</a:t>
            </a:r>
          </a:p>
          <a:p>
            <a:r>
              <a:rPr lang="en-US" dirty="0"/>
              <a:t>(R = reflux ratio = L/D)</a:t>
            </a:r>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4"/>
              </p:nvPr>
            </p:nvSpPr>
            <p:spPr/>
            <p:txBody>
              <a:bodyPr/>
              <a:lstStyle/>
              <a:p>
                <a:r>
                  <a:rPr lang="en-US" dirty="0"/>
                  <a:t> </a:t>
                </a:r>
                <a14:m>
                  <m:oMath xmlns:m="http://schemas.openxmlformats.org/officeDocument/2006/math">
                    <m:acc>
                      <m:accPr>
                        <m:chr m:val="̅"/>
                        <m:ctrlPr>
                          <a:rPr lang="en-US" i="1" smtClean="0">
                            <a:latin typeface="Cambria Math" panose="02040503050406030204" pitchFamily="18" charset="0"/>
                          </a:rPr>
                        </m:ctrlPr>
                      </m:accPr>
                      <m:e>
                        <m:r>
                          <m:rPr>
                            <m:sty m:val="p"/>
                          </m:rPr>
                          <a:rPr lang="en-US" b="0" i="1" smtClean="0">
                            <a:latin typeface="Cambria Math"/>
                          </a:rPr>
                          <m:t>L</m:t>
                        </m:r>
                      </m:e>
                    </m:acc>
                  </m:oMath>
                </a14:m>
                <a:r>
                  <a:rPr lang="en-US" dirty="0"/>
                  <a:t> = D - F</a:t>
                </a:r>
              </a:p>
              <a:p>
                <a:r>
                  <a:rPr lang="en-US" dirty="0"/>
                  <a:t> </a:t>
                </a:r>
                <a14:m>
                  <m:oMath xmlns:m="http://schemas.openxmlformats.org/officeDocument/2006/math">
                    <m:acc>
                      <m:accPr>
                        <m:chr m:val="̅"/>
                        <m:ctrlPr>
                          <a:rPr lang="en-US" i="1">
                            <a:latin typeface="Cambria Math" panose="02040503050406030204" pitchFamily="18" charset="0"/>
                          </a:rPr>
                        </m:ctrlPr>
                      </m:accPr>
                      <m:e>
                        <m:r>
                          <m:rPr>
                            <m:sty m:val="p"/>
                          </m:rPr>
                          <a:rPr lang="en-US">
                            <a:latin typeface="Cambria Math"/>
                          </a:rPr>
                          <m:t>L</m:t>
                        </m:r>
                      </m:e>
                    </m:acc>
                  </m:oMath>
                </a14:m>
                <a:r>
                  <a:rPr lang="en-US" dirty="0"/>
                  <a:t> = R*D</a:t>
                </a:r>
              </a:p>
              <a:p>
                <a:r>
                  <a:rPr lang="en-US" dirty="0"/>
                  <a:t> </a:t>
                </a:r>
                <a14:m>
                  <m:oMath xmlns:m="http://schemas.openxmlformats.org/officeDocument/2006/math">
                    <m:acc>
                      <m:accPr>
                        <m:chr m:val="̅"/>
                        <m:ctrlPr>
                          <a:rPr lang="en-US" i="1">
                            <a:latin typeface="Cambria Math" panose="02040503050406030204" pitchFamily="18" charset="0"/>
                          </a:rPr>
                        </m:ctrlPr>
                      </m:accPr>
                      <m:e>
                        <m:r>
                          <m:rPr>
                            <m:sty m:val="p"/>
                          </m:rPr>
                          <a:rPr lang="en-US">
                            <a:latin typeface="Cambria Math"/>
                          </a:rPr>
                          <m:t>L</m:t>
                        </m:r>
                      </m:e>
                    </m:acc>
                  </m:oMath>
                </a14:m>
                <a:r>
                  <a:rPr lang="en-US" dirty="0"/>
                  <a:t> = R*D + F</a:t>
                </a:r>
              </a:p>
              <a:p>
                <a:r>
                  <a:rPr lang="en-US" dirty="0"/>
                  <a:t> </a:t>
                </a:r>
                <a14:m>
                  <m:oMath xmlns:m="http://schemas.openxmlformats.org/officeDocument/2006/math">
                    <m:acc>
                      <m:accPr>
                        <m:chr m:val="̅"/>
                        <m:ctrlPr>
                          <a:rPr lang="en-US" i="1">
                            <a:latin typeface="Cambria Math" panose="02040503050406030204" pitchFamily="18" charset="0"/>
                          </a:rPr>
                        </m:ctrlPr>
                      </m:accPr>
                      <m:e>
                        <m:r>
                          <m:rPr>
                            <m:sty m:val="p"/>
                          </m:rPr>
                          <a:rPr lang="en-US">
                            <a:latin typeface="Cambria Math"/>
                          </a:rPr>
                          <m:t>L</m:t>
                        </m:r>
                      </m:e>
                    </m:acc>
                  </m:oMath>
                </a14:m>
                <a:r>
                  <a:rPr lang="en-US" dirty="0"/>
                  <a:t> = R*D + F - B </a:t>
                </a:r>
              </a:p>
            </p:txBody>
          </p:sp>
        </mc:Choice>
        <mc:Fallback xmlns="">
          <p:sp>
            <p:nvSpPr>
              <p:cNvPr id="3" name="Text Placeholder 2"/>
              <p:cNvSpPr>
                <a:spLocks noGrp="1" noRot="1" noChangeAspect="1" noMove="1" noResize="1" noEditPoints="1" noAdjustHandles="1" noChangeArrowheads="1" noChangeShapeType="1" noTextEdit="1"/>
              </p:cNvSpPr>
              <p:nvPr>
                <p:ph type="body" sz="quarter" idx="14"/>
              </p:nvPr>
            </p:nvSpPr>
            <p:spPr>
              <a:blipFill rotWithShape="0">
                <a:blip r:embed="rId3"/>
                <a:stretch>
                  <a:fillRect l="-3608"/>
                </a:stretch>
              </a:blipFill>
            </p:spPr>
            <p:txBody>
              <a:bodyPr/>
              <a:lstStyle/>
              <a:p>
                <a:r>
                  <a:rPr lang="en-US">
                    <a:noFill/>
                  </a:rPr>
                  <a:t> </a:t>
                </a:r>
              </a:p>
            </p:txBody>
          </p:sp>
        </mc:Fallback>
      </mc:AlternateContent>
      <p:grpSp>
        <p:nvGrpSpPr>
          <p:cNvPr id="47" name="Group 46"/>
          <p:cNvGrpSpPr/>
          <p:nvPr/>
        </p:nvGrpSpPr>
        <p:grpSpPr>
          <a:xfrm>
            <a:off x="4969749" y="1841501"/>
            <a:ext cx="3228503" cy="4301243"/>
            <a:chOff x="4444154" y="1550530"/>
            <a:chExt cx="4212394" cy="4966385"/>
          </a:xfrm>
        </p:grpSpPr>
        <p:sp>
          <p:nvSpPr>
            <p:cNvPr id="7" name="Rectangle 6"/>
            <p:cNvSpPr/>
            <p:nvPr/>
          </p:nvSpPr>
          <p:spPr>
            <a:xfrm>
              <a:off x="5459139" y="2478092"/>
              <a:ext cx="1122454" cy="28916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endCxn id="7" idx="1"/>
            </p:cNvCxnSpPr>
            <p:nvPr/>
          </p:nvCxnSpPr>
          <p:spPr>
            <a:xfrm>
              <a:off x="4444154" y="3923920"/>
              <a:ext cx="101498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7" idx="0"/>
              <a:endCxn id="18" idx="2"/>
            </p:cNvCxnSpPr>
            <p:nvPr/>
          </p:nvCxnSpPr>
          <p:spPr>
            <a:xfrm rot="5400000" flipH="1" flipV="1">
              <a:off x="6436008" y="1656050"/>
              <a:ext cx="406400" cy="1237685"/>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2"/>
              <a:endCxn id="28" idx="2"/>
            </p:cNvCxnSpPr>
            <p:nvPr/>
          </p:nvCxnSpPr>
          <p:spPr>
            <a:xfrm rot="16200000" flipH="1">
              <a:off x="6402289" y="4987824"/>
              <a:ext cx="488127" cy="1251973"/>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7258051" y="1800229"/>
              <a:ext cx="542925" cy="54292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Elbow Connector 22"/>
            <p:cNvCxnSpPr>
              <a:stCxn id="18" idx="4"/>
            </p:cNvCxnSpPr>
            <p:nvPr/>
          </p:nvCxnSpPr>
          <p:spPr>
            <a:xfrm rot="5400000">
              <a:off x="6847684" y="2086770"/>
              <a:ext cx="425446" cy="938214"/>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502525" y="2765053"/>
              <a:ext cx="10287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272339" y="5586412"/>
              <a:ext cx="542925" cy="54292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Elbow Connector 30"/>
            <p:cNvCxnSpPr>
              <a:stCxn id="28" idx="0"/>
            </p:cNvCxnSpPr>
            <p:nvPr/>
          </p:nvCxnSpPr>
          <p:spPr>
            <a:xfrm rot="16200000" flipV="1">
              <a:off x="6793708" y="4836318"/>
              <a:ext cx="542924" cy="957264"/>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8" idx="6"/>
            </p:cNvCxnSpPr>
            <p:nvPr/>
          </p:nvCxnSpPr>
          <p:spPr>
            <a:xfrm>
              <a:off x="7815264" y="5857875"/>
              <a:ext cx="82867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590697" y="3319790"/>
              <a:ext cx="527482" cy="604131"/>
            </a:xfrm>
            <a:prstGeom prst="rect">
              <a:avLst/>
            </a:prstGeom>
            <a:noFill/>
          </p:spPr>
          <p:txBody>
            <a:bodyPr wrap="none" rtlCol="0">
              <a:spAutoFit/>
            </a:bodyPr>
            <a:lstStyle/>
            <a:p>
              <a:pPr algn="ctr"/>
              <a:r>
                <a:rPr lang="en-US" sz="2800" dirty="0">
                  <a:latin typeface="Arial" pitchFamily="34" charset="0"/>
                  <a:cs typeface="Arial" pitchFamily="34" charset="0"/>
                </a:rPr>
                <a:t>F</a:t>
              </a:r>
            </a:p>
          </p:txBody>
        </p:sp>
        <p:sp>
          <p:nvSpPr>
            <p:cNvPr id="36" name="TextBox 35"/>
            <p:cNvSpPr txBox="1"/>
            <p:nvPr/>
          </p:nvSpPr>
          <p:spPr>
            <a:xfrm>
              <a:off x="7907903" y="2719437"/>
              <a:ext cx="579769" cy="604131"/>
            </a:xfrm>
            <a:prstGeom prst="rect">
              <a:avLst/>
            </a:prstGeom>
            <a:noFill/>
          </p:spPr>
          <p:txBody>
            <a:bodyPr wrap="none" rtlCol="0">
              <a:spAutoFit/>
            </a:bodyPr>
            <a:lstStyle/>
            <a:p>
              <a:r>
                <a:rPr lang="en-US" sz="2800" dirty="0">
                  <a:latin typeface="Arial" pitchFamily="34" charset="0"/>
                  <a:cs typeface="Arial" pitchFamily="34" charset="0"/>
                </a:rPr>
                <a:t>D</a:t>
              </a:r>
            </a:p>
          </p:txBody>
        </p:sp>
        <p:sp>
          <p:nvSpPr>
            <p:cNvPr id="37" name="TextBox 36"/>
            <p:cNvSpPr txBox="1"/>
            <p:nvPr/>
          </p:nvSpPr>
          <p:spPr>
            <a:xfrm>
              <a:off x="8103967" y="5866910"/>
              <a:ext cx="552581" cy="604130"/>
            </a:xfrm>
            <a:prstGeom prst="rect">
              <a:avLst/>
            </a:prstGeom>
            <a:noFill/>
          </p:spPr>
          <p:txBody>
            <a:bodyPr wrap="none" rtlCol="0">
              <a:spAutoFit/>
            </a:bodyPr>
            <a:lstStyle/>
            <a:p>
              <a:r>
                <a:rPr lang="en-US" sz="2800" dirty="0">
                  <a:latin typeface="Arial" pitchFamily="34" charset="0"/>
                  <a:cs typeface="Arial" pitchFamily="34" charset="0"/>
                </a:rPr>
                <a:t>B</a:t>
              </a:r>
            </a:p>
          </p:txBody>
        </p:sp>
        <p:sp>
          <p:nvSpPr>
            <p:cNvPr id="40" name="TextBox 39"/>
            <p:cNvSpPr txBox="1"/>
            <p:nvPr/>
          </p:nvSpPr>
          <p:spPr>
            <a:xfrm>
              <a:off x="6405956" y="1550530"/>
              <a:ext cx="552581" cy="604131"/>
            </a:xfrm>
            <a:prstGeom prst="rect">
              <a:avLst/>
            </a:prstGeom>
            <a:noFill/>
          </p:spPr>
          <p:txBody>
            <a:bodyPr wrap="none" rtlCol="0">
              <a:spAutoFit/>
            </a:bodyPr>
            <a:lstStyle/>
            <a:p>
              <a:r>
                <a:rPr lang="en-US" sz="2800" dirty="0">
                  <a:latin typeface="Arial" pitchFamily="34" charset="0"/>
                  <a:cs typeface="Arial" pitchFamily="34" charset="0"/>
                </a:rPr>
                <a:t>V</a:t>
              </a:r>
            </a:p>
          </p:txBody>
        </p:sp>
        <p:sp>
          <p:nvSpPr>
            <p:cNvPr id="41" name="TextBox 40"/>
            <p:cNvSpPr txBox="1"/>
            <p:nvPr/>
          </p:nvSpPr>
          <p:spPr>
            <a:xfrm>
              <a:off x="6472236" y="5912784"/>
              <a:ext cx="502384" cy="604131"/>
            </a:xfrm>
            <a:prstGeom prst="rect">
              <a:avLst/>
            </a:prstGeom>
            <a:noFill/>
          </p:spPr>
          <p:txBody>
            <a:bodyPr wrap="none" rtlCol="0">
              <a:spAutoFit/>
            </a:bodyPr>
            <a:lstStyle/>
            <a:p>
              <a:r>
                <a:rPr lang="en-US" sz="2800" dirty="0">
                  <a:latin typeface="Arial" pitchFamily="34" charset="0"/>
                  <a:cs typeface="Arial" pitchFamily="34" charset="0"/>
                </a:rPr>
                <a:t>L</a:t>
              </a:r>
            </a:p>
          </p:txBody>
        </p:sp>
        <p:cxnSp>
          <p:nvCxnSpPr>
            <p:cNvPr id="43" name="Straight Connector 42"/>
            <p:cNvCxnSpPr/>
            <p:nvPr/>
          </p:nvCxnSpPr>
          <p:spPr>
            <a:xfrm flipH="1">
              <a:off x="6563480" y="5977554"/>
              <a:ext cx="246699"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052200" y="4497978"/>
              <a:ext cx="552581" cy="604131"/>
            </a:xfrm>
            <a:prstGeom prst="rect">
              <a:avLst/>
            </a:prstGeom>
            <a:noFill/>
          </p:spPr>
          <p:txBody>
            <a:bodyPr wrap="none" rtlCol="0">
              <a:spAutoFit/>
            </a:bodyPr>
            <a:lstStyle/>
            <a:p>
              <a:r>
                <a:rPr lang="en-US" sz="2800" dirty="0">
                  <a:latin typeface="Arial" pitchFamily="34" charset="0"/>
                  <a:cs typeface="Arial" pitchFamily="34" charset="0"/>
                </a:rPr>
                <a:t>V</a:t>
              </a:r>
            </a:p>
          </p:txBody>
        </p:sp>
        <p:sp>
          <p:nvSpPr>
            <p:cNvPr id="49" name="TextBox 48"/>
            <p:cNvSpPr txBox="1"/>
            <p:nvPr/>
          </p:nvSpPr>
          <p:spPr>
            <a:xfrm>
              <a:off x="6886496" y="2701385"/>
              <a:ext cx="502384" cy="604131"/>
            </a:xfrm>
            <a:prstGeom prst="rect">
              <a:avLst/>
            </a:prstGeom>
            <a:noFill/>
          </p:spPr>
          <p:txBody>
            <a:bodyPr wrap="none" rtlCol="0">
              <a:spAutoFit/>
            </a:bodyPr>
            <a:lstStyle/>
            <a:p>
              <a:r>
                <a:rPr lang="en-US" sz="2800" dirty="0">
                  <a:latin typeface="Arial" pitchFamily="34" charset="0"/>
                  <a:cs typeface="Arial" pitchFamily="34" charset="0"/>
                </a:rPr>
                <a:t>L</a:t>
              </a:r>
            </a:p>
          </p:txBody>
        </p:sp>
        <p:cxnSp>
          <p:nvCxnSpPr>
            <p:cNvPr id="69" name="Straight Connector 68"/>
            <p:cNvCxnSpPr/>
            <p:nvPr/>
          </p:nvCxnSpPr>
          <p:spPr>
            <a:xfrm flipH="1">
              <a:off x="7209724" y="4569818"/>
              <a:ext cx="246699"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13952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A distillation column operates with a saturated liquid feed, F</a:t>
            </a:r>
            <a:r>
              <a:rPr lang="en-US" baseline="-25000" dirty="0"/>
              <a:t>1, </a:t>
            </a:r>
            <a:r>
              <a:rPr lang="en-US" dirty="0"/>
              <a:t>and a reflux ratio of 2.  If another saturated liquid stream is fed at a lower stage (F</a:t>
            </a:r>
            <a:r>
              <a:rPr lang="en-US" baseline="-25000" dirty="0"/>
              <a:t>2</a:t>
            </a:r>
            <a:r>
              <a:rPr lang="en-US" dirty="0"/>
              <a:t>), how does the slope of the rectifying operating line change?</a:t>
            </a:r>
          </a:p>
        </p:txBody>
      </p:sp>
      <p:sp>
        <p:nvSpPr>
          <p:cNvPr id="3" name="Text Placeholder 2"/>
          <p:cNvSpPr>
            <a:spLocks noGrp="1"/>
          </p:cNvSpPr>
          <p:nvPr>
            <p:ph type="body" sz="quarter" idx="14"/>
          </p:nvPr>
        </p:nvSpPr>
        <p:spPr>
          <a:xfrm>
            <a:off x="613048" y="3206370"/>
            <a:ext cx="4728358" cy="3306288"/>
          </a:xfrm>
        </p:spPr>
        <p:txBody>
          <a:bodyPr/>
          <a:lstStyle/>
          <a:p>
            <a:r>
              <a:rPr lang="en-US" dirty="0"/>
              <a:t>decreases</a:t>
            </a:r>
          </a:p>
          <a:p>
            <a:r>
              <a:rPr lang="en-US" dirty="0"/>
              <a:t>increases</a:t>
            </a:r>
          </a:p>
          <a:p>
            <a:r>
              <a:rPr lang="en-US" dirty="0"/>
              <a:t>remains the same</a:t>
            </a:r>
          </a:p>
          <a:p>
            <a:r>
              <a:rPr lang="en-US" dirty="0"/>
              <a:t>depends on quality of F</a:t>
            </a:r>
            <a:r>
              <a:rPr lang="en-US" baseline="-25000" dirty="0"/>
              <a:t>2</a:t>
            </a:r>
          </a:p>
        </p:txBody>
      </p:sp>
      <p:sp>
        <p:nvSpPr>
          <p:cNvPr id="7" name="Rectangle 6"/>
          <p:cNvSpPr/>
          <p:nvPr/>
        </p:nvSpPr>
        <p:spPr>
          <a:xfrm>
            <a:off x="6039763" y="2957842"/>
            <a:ext cx="860282" cy="2504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5261849" y="3943332"/>
            <a:ext cx="77791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7" idx="0"/>
            <a:endCxn id="18" idx="2"/>
          </p:cNvCxnSpPr>
          <p:nvPr/>
        </p:nvCxnSpPr>
        <p:spPr>
          <a:xfrm rot="5400000" flipH="1" flipV="1">
            <a:off x="6768217" y="2307557"/>
            <a:ext cx="351971" cy="948598"/>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2"/>
            <a:endCxn id="28" idx="2"/>
          </p:cNvCxnSpPr>
          <p:nvPr/>
        </p:nvCxnSpPr>
        <p:spPr>
          <a:xfrm rot="16200000" flipH="1">
            <a:off x="6738302" y="5193822"/>
            <a:ext cx="422753" cy="959549"/>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7418502" y="2370764"/>
            <a:ext cx="416114" cy="47021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Elbow Connector 22"/>
          <p:cNvCxnSpPr>
            <a:stCxn id="18" idx="4"/>
          </p:cNvCxnSpPr>
          <p:nvPr/>
        </p:nvCxnSpPr>
        <p:spPr>
          <a:xfrm rot="5400000">
            <a:off x="7082789" y="2665672"/>
            <a:ext cx="368466" cy="719075"/>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605875" y="3206370"/>
            <a:ext cx="78842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429453" y="5649868"/>
            <a:ext cx="416114" cy="47021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Elbow Connector 30"/>
          <p:cNvCxnSpPr>
            <a:stCxn id="28" idx="0"/>
          </p:cNvCxnSpPr>
          <p:nvPr/>
        </p:nvCxnSpPr>
        <p:spPr>
          <a:xfrm rot="16200000" flipV="1">
            <a:off x="7035567" y="5047925"/>
            <a:ext cx="470211" cy="733675"/>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8" idx="6"/>
          </p:cNvCxnSpPr>
          <p:nvPr/>
        </p:nvCxnSpPr>
        <p:spPr>
          <a:xfrm>
            <a:off x="7845567" y="5884974"/>
            <a:ext cx="63512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184629" y="3440453"/>
            <a:ext cx="537327" cy="523220"/>
          </a:xfrm>
          <a:prstGeom prst="rect">
            <a:avLst/>
          </a:prstGeom>
          <a:noFill/>
        </p:spPr>
        <p:txBody>
          <a:bodyPr wrap="none" rtlCol="0">
            <a:spAutoFit/>
          </a:bodyPr>
          <a:lstStyle/>
          <a:p>
            <a:r>
              <a:rPr lang="en-US" sz="2800" dirty="0">
                <a:latin typeface="Arial" pitchFamily="34" charset="0"/>
                <a:cs typeface="Arial" pitchFamily="34" charset="0"/>
              </a:rPr>
              <a:t>F</a:t>
            </a:r>
            <a:r>
              <a:rPr lang="en-US" sz="2800" baseline="-25000" dirty="0">
                <a:latin typeface="Arial" pitchFamily="34" charset="0"/>
                <a:cs typeface="Arial" pitchFamily="34" charset="0"/>
              </a:rPr>
              <a:t>1</a:t>
            </a:r>
          </a:p>
        </p:txBody>
      </p:sp>
      <p:sp>
        <p:nvSpPr>
          <p:cNvPr id="24" name="TextBox 23"/>
          <p:cNvSpPr txBox="1"/>
          <p:nvPr/>
        </p:nvSpPr>
        <p:spPr>
          <a:xfrm>
            <a:off x="7153129" y="3199153"/>
            <a:ext cx="1053494" cy="523220"/>
          </a:xfrm>
          <a:prstGeom prst="rect">
            <a:avLst/>
          </a:prstGeom>
          <a:noFill/>
        </p:spPr>
        <p:txBody>
          <a:bodyPr wrap="none" rtlCol="0">
            <a:spAutoFit/>
          </a:bodyPr>
          <a:lstStyle/>
          <a:p>
            <a:r>
              <a:rPr lang="en-US" sz="2800" dirty="0">
                <a:latin typeface="Arial" pitchFamily="34" charset="0"/>
                <a:cs typeface="Arial" pitchFamily="34" charset="0"/>
              </a:rPr>
              <a:t>R = 2</a:t>
            </a:r>
            <a:endParaRPr lang="en-US" sz="2800" baseline="-25000" dirty="0">
              <a:latin typeface="Arial" pitchFamily="34" charset="0"/>
              <a:cs typeface="Arial" pitchFamily="34" charset="0"/>
            </a:endParaRPr>
          </a:p>
        </p:txBody>
      </p:sp>
      <p:cxnSp>
        <p:nvCxnSpPr>
          <p:cNvPr id="27" name="Straight Arrow Connector 26"/>
          <p:cNvCxnSpPr/>
          <p:nvPr/>
        </p:nvCxnSpPr>
        <p:spPr>
          <a:xfrm>
            <a:off x="5261849" y="4972032"/>
            <a:ext cx="777914"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184629" y="4469153"/>
            <a:ext cx="537327" cy="523220"/>
          </a:xfrm>
          <a:prstGeom prst="rect">
            <a:avLst/>
          </a:prstGeom>
          <a:noFill/>
        </p:spPr>
        <p:txBody>
          <a:bodyPr wrap="none" rtlCol="0">
            <a:spAutoFit/>
          </a:bodyPr>
          <a:lstStyle/>
          <a:p>
            <a:r>
              <a:rPr lang="en-US" sz="2800" dirty="0">
                <a:solidFill>
                  <a:srgbClr val="0070C0"/>
                </a:solidFill>
                <a:latin typeface="Arial" pitchFamily="34" charset="0"/>
                <a:cs typeface="Arial" pitchFamily="34" charset="0"/>
              </a:rPr>
              <a:t>F</a:t>
            </a:r>
            <a:r>
              <a:rPr lang="en-US" sz="2800" baseline="-25000" dirty="0">
                <a:solidFill>
                  <a:srgbClr val="0070C0"/>
                </a:solidFill>
                <a:latin typeface="Arial" pitchFamily="34" charset="0"/>
                <a:cs typeface="Arial" pitchFamily="34" charset="0"/>
              </a:rPr>
              <a:t>2</a:t>
            </a:r>
          </a:p>
        </p:txBody>
      </p:sp>
    </p:spTree>
    <p:extLst>
      <p:ext uri="{BB962C8B-B14F-4D97-AF65-F5344CB8AC3E}">
        <p14:creationId xmlns:p14="http://schemas.microsoft.com/office/powerpoint/2010/main" val="115130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517" y="534389"/>
            <a:ext cx="8039594" cy="2856511"/>
          </a:xfrm>
        </p:spPr>
        <p:txBody>
          <a:bodyPr>
            <a:normAutofit/>
          </a:bodyPr>
          <a:lstStyle/>
          <a:p>
            <a:r>
              <a:rPr lang="en-US" dirty="0"/>
              <a:t>A distillation column with a total condenser and partial reboiler separates a binary mixture. Lowering the reflux ratio decreases the tray efficiency.  The number of trays needed to achieve the same separation as before ________.  </a:t>
            </a:r>
          </a:p>
        </p:txBody>
      </p:sp>
      <p:sp>
        <p:nvSpPr>
          <p:cNvPr id="3" name="Text Placeholder 2"/>
          <p:cNvSpPr>
            <a:spLocks noGrp="1"/>
          </p:cNvSpPr>
          <p:nvPr>
            <p:ph type="body" sz="quarter" idx="14"/>
          </p:nvPr>
        </p:nvSpPr>
        <p:spPr>
          <a:xfrm>
            <a:off x="605642" y="3594100"/>
            <a:ext cx="4728358" cy="2836388"/>
          </a:xfrm>
        </p:spPr>
        <p:txBody>
          <a:bodyPr/>
          <a:lstStyle/>
          <a:p>
            <a:r>
              <a:rPr lang="en-US" dirty="0"/>
              <a:t>increases</a:t>
            </a:r>
          </a:p>
          <a:p>
            <a:r>
              <a:rPr lang="en-US" dirty="0"/>
              <a:t>decreases</a:t>
            </a:r>
          </a:p>
          <a:p>
            <a:r>
              <a:rPr lang="en-US" dirty="0"/>
              <a:t>remains the same</a:t>
            </a:r>
          </a:p>
          <a:p>
            <a:r>
              <a:rPr lang="en-US" dirty="0"/>
              <a:t>depends on reflux ratio</a:t>
            </a:r>
          </a:p>
        </p:txBody>
      </p:sp>
    </p:spTree>
    <p:extLst>
      <p:ext uri="{BB962C8B-B14F-4D97-AF65-F5344CB8AC3E}">
        <p14:creationId xmlns:p14="http://schemas.microsoft.com/office/powerpoint/2010/main" val="3968222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517" y="468400"/>
            <a:ext cx="8039594" cy="2285011"/>
          </a:xfrm>
        </p:spPr>
        <p:txBody>
          <a:bodyPr>
            <a:normAutofit/>
          </a:bodyPr>
          <a:lstStyle/>
          <a:p>
            <a:r>
              <a:rPr lang="en-US" dirty="0"/>
              <a:t>When performing separation under vacuum in a column distillation, a _______ column should be used since the pressure drop across this column is lower.  </a:t>
            </a:r>
          </a:p>
        </p:txBody>
      </p:sp>
      <p:sp>
        <p:nvSpPr>
          <p:cNvPr id="3" name="Text Placeholder 2"/>
          <p:cNvSpPr>
            <a:spLocks noGrp="1"/>
          </p:cNvSpPr>
          <p:nvPr>
            <p:ph type="body" sz="quarter" idx="14"/>
          </p:nvPr>
        </p:nvSpPr>
        <p:spPr>
          <a:xfrm>
            <a:off x="605642" y="3124200"/>
            <a:ext cx="3761642" cy="2128101"/>
          </a:xfrm>
        </p:spPr>
        <p:txBody>
          <a:bodyPr/>
          <a:lstStyle/>
          <a:p>
            <a:r>
              <a:rPr lang="en-US" dirty="0"/>
              <a:t>packed</a:t>
            </a:r>
          </a:p>
          <a:p>
            <a:r>
              <a:rPr lang="en-US" dirty="0"/>
              <a:t>trayed</a:t>
            </a:r>
          </a:p>
          <a:p>
            <a:r>
              <a:rPr lang="en-US" dirty="0"/>
              <a:t>negligible difference</a:t>
            </a:r>
          </a:p>
        </p:txBody>
      </p:sp>
      <p:grpSp>
        <p:nvGrpSpPr>
          <p:cNvPr id="100" name="Group 99"/>
          <p:cNvGrpSpPr/>
          <p:nvPr/>
        </p:nvGrpSpPr>
        <p:grpSpPr>
          <a:xfrm>
            <a:off x="4920791" y="2620084"/>
            <a:ext cx="1508288" cy="3337089"/>
            <a:chOff x="4920791" y="2865748"/>
            <a:chExt cx="1508288" cy="3337089"/>
          </a:xfrm>
        </p:grpSpPr>
        <p:sp>
          <p:nvSpPr>
            <p:cNvPr id="19" name="TextBox 18"/>
            <p:cNvSpPr txBox="1"/>
            <p:nvPr/>
          </p:nvSpPr>
          <p:spPr>
            <a:xfrm>
              <a:off x="4920791" y="5759777"/>
              <a:ext cx="1508288" cy="443060"/>
            </a:xfrm>
            <a:prstGeom prst="rect">
              <a:avLst/>
            </a:prstGeom>
            <a:noFill/>
          </p:spPr>
          <p:txBody>
            <a:bodyPr wrap="square" rtlCol="0">
              <a:spAutoFit/>
            </a:bodyPr>
            <a:lstStyle/>
            <a:p>
              <a:pPr algn="ctr"/>
              <a:r>
                <a:rPr lang="en-US" sz="2200" dirty="0">
                  <a:latin typeface="Arial" pitchFamily="34" charset="0"/>
                  <a:cs typeface="Arial" pitchFamily="34" charset="0"/>
                </a:rPr>
                <a:t>packed</a:t>
              </a:r>
            </a:p>
          </p:txBody>
        </p:sp>
        <p:grpSp>
          <p:nvGrpSpPr>
            <p:cNvPr id="99" name="Group 98"/>
            <p:cNvGrpSpPr/>
            <p:nvPr/>
          </p:nvGrpSpPr>
          <p:grpSpPr>
            <a:xfrm>
              <a:off x="5043332" y="2869673"/>
              <a:ext cx="1269459" cy="2793423"/>
              <a:chOff x="5043332" y="2869673"/>
              <a:chExt cx="1269459" cy="2793423"/>
            </a:xfrm>
            <a:solidFill>
              <a:schemeClr val="accent1">
                <a:lumMod val="40000"/>
                <a:lumOff val="60000"/>
              </a:schemeClr>
            </a:solidFill>
          </p:grpSpPr>
          <p:sp>
            <p:nvSpPr>
              <p:cNvPr id="21" name="Oval 20"/>
              <p:cNvSpPr/>
              <p:nvPr/>
            </p:nvSpPr>
            <p:spPr>
              <a:xfrm>
                <a:off x="5043338" y="544638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250727" y="544638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458116" y="544638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665505" y="544638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872894" y="5436961"/>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083419" y="5436961"/>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043338" y="522968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250727" y="522968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458116" y="522968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665505" y="522968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872894" y="5220253"/>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6083419" y="5220253"/>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043332" y="5017364"/>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250721" y="5017364"/>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458110" y="5017364"/>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665499" y="5017364"/>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872888" y="5007937"/>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083413" y="5007937"/>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043332" y="4800656"/>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250721" y="4800656"/>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5458110" y="4800656"/>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665499" y="4800656"/>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872888" y="4791229"/>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083413" y="4791229"/>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065321" y="4573629"/>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272710" y="4573629"/>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480099" y="4573629"/>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687488" y="4573629"/>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5894877" y="4564202"/>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105402" y="4564202"/>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5065321" y="4356921"/>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272710" y="4356921"/>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480099" y="4356921"/>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687488" y="4356921"/>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894877" y="4347494"/>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105402" y="4347494"/>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065315" y="4144605"/>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5272704" y="4144605"/>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5480093" y="4144605"/>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5687482" y="4144605"/>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5894871" y="413517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105396" y="413517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5065315" y="3927897"/>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272704" y="3927897"/>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480093" y="3927897"/>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687482" y="3927897"/>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894871" y="391847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105396" y="391847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052774" y="371741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260163" y="371741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5467552" y="371741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5674941" y="371741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5882330" y="3707983"/>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6092855" y="3707983"/>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5052774" y="3500702"/>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5260163" y="3500702"/>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5467552" y="3500702"/>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5674941" y="3500702"/>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5882330" y="3491275"/>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092855" y="3491275"/>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5052768" y="3288386"/>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5260157" y="3288386"/>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5467546" y="3288386"/>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5674935" y="3288386"/>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5882324" y="3278959"/>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6092849" y="3278959"/>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5052768" y="307167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5260157" y="307167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5467546" y="307167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5674935" y="3071678"/>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5882324" y="3062251"/>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092849" y="3062251"/>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5043338" y="287910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5250727" y="287910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5458116" y="287910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5665505" y="2879100"/>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5872894" y="2869673"/>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6083419" y="2869673"/>
                <a:ext cx="207389" cy="216708"/>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p:cNvSpPr/>
            <p:nvPr/>
          </p:nvSpPr>
          <p:spPr>
            <a:xfrm>
              <a:off x="5024486" y="2865748"/>
              <a:ext cx="1300899" cy="2809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p:cNvGrpSpPr/>
          <p:nvPr/>
        </p:nvGrpSpPr>
        <p:grpSpPr>
          <a:xfrm>
            <a:off x="7081101" y="2620084"/>
            <a:ext cx="1508288" cy="3337089"/>
            <a:chOff x="7081101" y="2865748"/>
            <a:chExt cx="1508288" cy="3337089"/>
          </a:xfrm>
        </p:grpSpPr>
        <p:sp>
          <p:nvSpPr>
            <p:cNvPr id="5" name="Rectangle 4"/>
            <p:cNvSpPr/>
            <p:nvPr/>
          </p:nvSpPr>
          <p:spPr>
            <a:xfrm>
              <a:off x="7184796" y="2865748"/>
              <a:ext cx="1300899" cy="2809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7081101" y="5759777"/>
              <a:ext cx="1508288" cy="443060"/>
            </a:xfrm>
            <a:prstGeom prst="rect">
              <a:avLst/>
            </a:prstGeom>
            <a:noFill/>
          </p:spPr>
          <p:txBody>
            <a:bodyPr wrap="square" rtlCol="0">
              <a:spAutoFit/>
            </a:bodyPr>
            <a:lstStyle/>
            <a:p>
              <a:pPr algn="ctr"/>
              <a:r>
                <a:rPr lang="en-US" sz="2200" dirty="0">
                  <a:latin typeface="Arial" pitchFamily="34" charset="0"/>
                  <a:cs typeface="Arial" pitchFamily="34" charset="0"/>
                </a:rPr>
                <a:t>trayed</a:t>
              </a:r>
            </a:p>
          </p:txBody>
        </p:sp>
        <p:grpSp>
          <p:nvGrpSpPr>
            <p:cNvPr id="103" name="Group 102"/>
            <p:cNvGrpSpPr/>
            <p:nvPr/>
          </p:nvGrpSpPr>
          <p:grpSpPr>
            <a:xfrm>
              <a:off x="7215430" y="3073138"/>
              <a:ext cx="1272621" cy="2546313"/>
              <a:chOff x="7215430" y="3073138"/>
              <a:chExt cx="1272621" cy="2546313"/>
            </a:xfrm>
          </p:grpSpPr>
          <p:sp>
            <p:nvSpPr>
              <p:cNvPr id="15" name="Rounded Rectangle 14"/>
              <p:cNvSpPr/>
              <p:nvPr/>
            </p:nvSpPr>
            <p:spPr>
              <a:xfrm>
                <a:off x="7217004" y="5252301"/>
                <a:ext cx="848412" cy="169682"/>
              </a:xfrm>
              <a:prstGeom prst="roundRect">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7639639" y="4755824"/>
                <a:ext cx="848412" cy="169682"/>
              </a:xfrm>
              <a:prstGeom prst="roundRect">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7215433" y="4184913"/>
                <a:ext cx="848412" cy="169682"/>
              </a:xfrm>
              <a:prstGeom prst="roundRect">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7637283" y="3593184"/>
                <a:ext cx="848412" cy="169682"/>
              </a:xfrm>
              <a:prstGeom prst="roundRect">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215433" y="3073138"/>
                <a:ext cx="848412" cy="169682"/>
              </a:xfrm>
              <a:prstGeom prst="roundRect">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215430" y="3157979"/>
                <a:ext cx="846841" cy="848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7638854" y="3678025"/>
                <a:ext cx="846841" cy="848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7215433" y="4267199"/>
                <a:ext cx="846841" cy="848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7638854" y="4829667"/>
                <a:ext cx="846841" cy="848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7215433" y="5335571"/>
                <a:ext cx="846841" cy="848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Oval Callout 15"/>
              <p:cNvSpPr/>
              <p:nvPr/>
            </p:nvSpPr>
            <p:spPr>
              <a:xfrm rot="9731077">
                <a:off x="7994715" y="3336251"/>
                <a:ext cx="141402" cy="150828"/>
              </a:xfrm>
              <a:prstGeom prst="wedgeEllipseCallout">
                <a:avLst/>
              </a:prstGeom>
              <a:solidFill>
                <a:schemeClr val="accent3">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Callout 16"/>
              <p:cNvSpPr/>
              <p:nvPr/>
            </p:nvSpPr>
            <p:spPr>
              <a:xfrm rot="9731077">
                <a:off x="7994716" y="4399905"/>
                <a:ext cx="141402" cy="150828"/>
              </a:xfrm>
              <a:prstGeom prst="wedgeEllipseCallout">
                <a:avLst/>
              </a:prstGeom>
              <a:solidFill>
                <a:schemeClr val="accent3">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Callout 17"/>
              <p:cNvSpPr/>
              <p:nvPr/>
            </p:nvSpPr>
            <p:spPr>
              <a:xfrm rot="9731077">
                <a:off x="7570509" y="4932523"/>
                <a:ext cx="141402" cy="150828"/>
              </a:xfrm>
              <a:prstGeom prst="wedgeEllipseCallout">
                <a:avLst/>
              </a:prstGeom>
              <a:solidFill>
                <a:schemeClr val="accent3">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Callout 100"/>
              <p:cNvSpPr/>
              <p:nvPr/>
            </p:nvSpPr>
            <p:spPr>
              <a:xfrm rot="9731077">
                <a:off x="7602374" y="3799998"/>
                <a:ext cx="141402" cy="150828"/>
              </a:xfrm>
              <a:prstGeom prst="wedgeEllipseCallout">
                <a:avLst/>
              </a:prstGeom>
              <a:solidFill>
                <a:schemeClr val="accent3">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Callout 101"/>
              <p:cNvSpPr/>
              <p:nvPr/>
            </p:nvSpPr>
            <p:spPr>
              <a:xfrm rot="9731077">
                <a:off x="8017650" y="5468623"/>
                <a:ext cx="141402" cy="150828"/>
              </a:xfrm>
              <a:prstGeom prst="wedgeEllipseCallout">
                <a:avLst/>
              </a:prstGeom>
              <a:solidFill>
                <a:schemeClr val="accent3">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626750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Which is most likely true for a liquid passing along a tray in a column distillation for short residence times and uneven mixing? x is the mole fraction of the more volatile component.</a:t>
            </a:r>
          </a:p>
        </p:txBody>
      </p:sp>
      <p:sp>
        <p:nvSpPr>
          <p:cNvPr id="3" name="Text Placeholder 2"/>
          <p:cNvSpPr>
            <a:spLocks noGrp="1"/>
          </p:cNvSpPr>
          <p:nvPr>
            <p:ph type="body" sz="quarter" idx="14"/>
          </p:nvPr>
        </p:nvSpPr>
        <p:spPr/>
        <p:txBody>
          <a:bodyPr/>
          <a:lstStyle/>
          <a:p>
            <a:r>
              <a:rPr lang="fr-FR" dirty="0" err="1"/>
              <a:t>x</a:t>
            </a:r>
            <a:r>
              <a:rPr lang="fr-FR" baseline="-25000" dirty="0" err="1"/>
              <a:t>out</a:t>
            </a:r>
            <a:r>
              <a:rPr lang="fr-FR" dirty="0"/>
              <a:t> &gt; x</a:t>
            </a:r>
            <a:r>
              <a:rPr lang="fr-FR" baseline="-25000" dirty="0"/>
              <a:t>1</a:t>
            </a:r>
            <a:endParaRPr lang="fr-FR" dirty="0"/>
          </a:p>
          <a:p>
            <a:r>
              <a:rPr lang="fr-FR" dirty="0" err="1"/>
              <a:t>x</a:t>
            </a:r>
            <a:r>
              <a:rPr lang="fr-FR" baseline="-25000" dirty="0" err="1"/>
              <a:t>out</a:t>
            </a:r>
            <a:r>
              <a:rPr lang="fr-FR" dirty="0"/>
              <a:t> &lt; x</a:t>
            </a:r>
            <a:r>
              <a:rPr lang="fr-FR" baseline="-25000" dirty="0"/>
              <a:t>1</a:t>
            </a:r>
            <a:endParaRPr lang="en-US" dirty="0"/>
          </a:p>
          <a:p>
            <a:r>
              <a:rPr lang="fr-FR" dirty="0" err="1"/>
              <a:t>x</a:t>
            </a:r>
            <a:r>
              <a:rPr lang="fr-FR" baseline="-25000" dirty="0" err="1"/>
              <a:t>out</a:t>
            </a:r>
            <a:r>
              <a:rPr lang="fr-FR" dirty="0"/>
              <a:t> = x</a:t>
            </a:r>
            <a:r>
              <a:rPr lang="fr-FR" baseline="-25000" dirty="0"/>
              <a:t>1</a:t>
            </a:r>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5341" y="2236763"/>
            <a:ext cx="4102005" cy="3972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3414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Which of the following results in only vapor products (D and B)?</a:t>
            </a:r>
          </a:p>
          <a:p>
            <a:r>
              <a:rPr lang="en-US" dirty="0"/>
              <a:t>	</a:t>
            </a:r>
            <a:r>
              <a:rPr lang="en-US" sz="2400" dirty="0"/>
              <a:t>1) Partial condenser		2) Total condenser</a:t>
            </a:r>
          </a:p>
          <a:p>
            <a:r>
              <a:rPr lang="en-US" sz="2400" dirty="0"/>
              <a:t>	3) Partial reboiler		4) Total reboiler</a:t>
            </a:r>
          </a:p>
          <a:p>
            <a:r>
              <a:rPr lang="en-US" sz="2400" dirty="0"/>
              <a:t>	5) Total reflux			6) Total </a:t>
            </a:r>
            <a:r>
              <a:rPr lang="en-US" sz="2400" dirty="0" err="1"/>
              <a:t>boilup</a:t>
            </a:r>
            <a:endParaRPr lang="en-US" sz="2400" dirty="0"/>
          </a:p>
        </p:txBody>
      </p:sp>
      <p:sp>
        <p:nvSpPr>
          <p:cNvPr id="3" name="Text Placeholder 2"/>
          <p:cNvSpPr>
            <a:spLocks noGrp="1"/>
          </p:cNvSpPr>
          <p:nvPr>
            <p:ph type="body" sz="quarter" idx="14"/>
          </p:nvPr>
        </p:nvSpPr>
        <p:spPr>
          <a:xfrm>
            <a:off x="803762" y="3138708"/>
            <a:ext cx="1939438" cy="3052889"/>
          </a:xfrm>
        </p:spPr>
        <p:txBody>
          <a:bodyPr/>
          <a:lstStyle/>
          <a:p>
            <a:r>
              <a:rPr lang="en-US" dirty="0"/>
              <a:t>1 &amp; 3</a:t>
            </a:r>
          </a:p>
          <a:p>
            <a:r>
              <a:rPr lang="en-US" dirty="0"/>
              <a:t>5 &amp; 6</a:t>
            </a:r>
          </a:p>
          <a:p>
            <a:r>
              <a:rPr lang="en-US" dirty="0"/>
              <a:t>2 &amp; 4</a:t>
            </a:r>
          </a:p>
          <a:p>
            <a:r>
              <a:rPr lang="en-US" dirty="0"/>
              <a:t>2 &amp; 6</a:t>
            </a:r>
          </a:p>
          <a:p>
            <a:r>
              <a:rPr lang="en-US" dirty="0"/>
              <a:t>4 &amp; 5</a:t>
            </a:r>
          </a:p>
        </p:txBody>
      </p:sp>
      <p:grpSp>
        <p:nvGrpSpPr>
          <p:cNvPr id="47" name="Group 46"/>
          <p:cNvGrpSpPr/>
          <p:nvPr/>
        </p:nvGrpSpPr>
        <p:grpSpPr>
          <a:xfrm>
            <a:off x="3754877" y="2770579"/>
            <a:ext cx="2492220" cy="3335310"/>
            <a:chOff x="4343401" y="1360858"/>
            <a:chExt cx="4321449" cy="5188844"/>
          </a:xfrm>
        </p:grpSpPr>
        <p:sp>
          <p:nvSpPr>
            <p:cNvPr id="7" name="Rectangle 6"/>
            <p:cNvSpPr/>
            <p:nvPr/>
          </p:nvSpPr>
          <p:spPr>
            <a:xfrm>
              <a:off x="5459139" y="2478092"/>
              <a:ext cx="1122454" cy="28916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endCxn id="7" idx="1"/>
            </p:cNvCxnSpPr>
            <p:nvPr/>
          </p:nvCxnSpPr>
          <p:spPr>
            <a:xfrm>
              <a:off x="4444154" y="3923920"/>
              <a:ext cx="101498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7" idx="0"/>
              <a:endCxn id="18" idx="2"/>
            </p:cNvCxnSpPr>
            <p:nvPr/>
          </p:nvCxnSpPr>
          <p:spPr>
            <a:xfrm rot="5400000" flipH="1" flipV="1">
              <a:off x="6436008" y="1656050"/>
              <a:ext cx="406400" cy="1237685"/>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2"/>
              <a:endCxn id="28" idx="2"/>
            </p:cNvCxnSpPr>
            <p:nvPr/>
          </p:nvCxnSpPr>
          <p:spPr>
            <a:xfrm rot="16200000" flipH="1">
              <a:off x="6402289" y="4987824"/>
              <a:ext cx="488127" cy="1251973"/>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7258051" y="1800229"/>
              <a:ext cx="542925" cy="54292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Elbow Connector 22"/>
            <p:cNvCxnSpPr>
              <a:stCxn id="18" idx="4"/>
            </p:cNvCxnSpPr>
            <p:nvPr/>
          </p:nvCxnSpPr>
          <p:spPr>
            <a:xfrm rot="5400000">
              <a:off x="6847684" y="2086770"/>
              <a:ext cx="425446" cy="938214"/>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502525" y="2765053"/>
              <a:ext cx="10287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272339" y="5586412"/>
              <a:ext cx="542925" cy="54292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Elbow Connector 30"/>
            <p:cNvCxnSpPr>
              <a:stCxn id="28" idx="0"/>
            </p:cNvCxnSpPr>
            <p:nvPr/>
          </p:nvCxnSpPr>
          <p:spPr>
            <a:xfrm rot="16200000" flipV="1">
              <a:off x="6793708" y="4836318"/>
              <a:ext cx="542924" cy="957264"/>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8" idx="6"/>
            </p:cNvCxnSpPr>
            <p:nvPr/>
          </p:nvCxnSpPr>
          <p:spPr>
            <a:xfrm>
              <a:off x="7815264" y="5857875"/>
              <a:ext cx="82867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343401" y="3153603"/>
              <a:ext cx="535408" cy="613208"/>
            </a:xfrm>
            <a:prstGeom prst="rect">
              <a:avLst/>
            </a:prstGeom>
            <a:noFill/>
          </p:spPr>
          <p:txBody>
            <a:bodyPr wrap="none" rtlCol="0">
              <a:spAutoFit/>
            </a:bodyPr>
            <a:lstStyle/>
            <a:p>
              <a:r>
                <a:rPr lang="en-US" sz="2800" dirty="0">
                  <a:latin typeface="Arial" pitchFamily="34" charset="0"/>
                  <a:cs typeface="Arial" pitchFamily="34" charset="0"/>
                </a:rPr>
                <a:t>F</a:t>
              </a:r>
            </a:p>
          </p:txBody>
        </p:sp>
        <p:sp>
          <p:nvSpPr>
            <p:cNvPr id="36" name="TextBox 35"/>
            <p:cNvSpPr txBox="1"/>
            <p:nvPr/>
          </p:nvSpPr>
          <p:spPr>
            <a:xfrm>
              <a:off x="7907904" y="2743147"/>
              <a:ext cx="588480" cy="613208"/>
            </a:xfrm>
            <a:prstGeom prst="rect">
              <a:avLst/>
            </a:prstGeom>
            <a:noFill/>
          </p:spPr>
          <p:txBody>
            <a:bodyPr wrap="none" rtlCol="0">
              <a:spAutoFit/>
            </a:bodyPr>
            <a:lstStyle/>
            <a:p>
              <a:r>
                <a:rPr lang="en-US" sz="2800" dirty="0">
                  <a:latin typeface="Arial" pitchFamily="34" charset="0"/>
                  <a:cs typeface="Arial" pitchFamily="34" charset="0"/>
                </a:rPr>
                <a:t>D</a:t>
              </a:r>
            </a:p>
          </p:txBody>
        </p:sp>
        <p:sp>
          <p:nvSpPr>
            <p:cNvPr id="37" name="TextBox 36"/>
            <p:cNvSpPr txBox="1"/>
            <p:nvPr/>
          </p:nvSpPr>
          <p:spPr>
            <a:xfrm>
              <a:off x="8103966" y="5890619"/>
              <a:ext cx="560884" cy="613208"/>
            </a:xfrm>
            <a:prstGeom prst="rect">
              <a:avLst/>
            </a:prstGeom>
            <a:noFill/>
          </p:spPr>
          <p:txBody>
            <a:bodyPr wrap="none" rtlCol="0">
              <a:spAutoFit/>
            </a:bodyPr>
            <a:lstStyle/>
            <a:p>
              <a:r>
                <a:rPr lang="en-US" sz="2800" dirty="0">
                  <a:latin typeface="Arial" pitchFamily="34" charset="0"/>
                  <a:cs typeface="Arial" pitchFamily="34" charset="0"/>
                </a:rPr>
                <a:t>B</a:t>
              </a:r>
            </a:p>
          </p:txBody>
        </p:sp>
        <p:sp>
          <p:nvSpPr>
            <p:cNvPr id="40" name="TextBox 39"/>
            <p:cNvSpPr txBox="1"/>
            <p:nvPr/>
          </p:nvSpPr>
          <p:spPr>
            <a:xfrm>
              <a:off x="6405956" y="1360858"/>
              <a:ext cx="560884" cy="613208"/>
            </a:xfrm>
            <a:prstGeom prst="rect">
              <a:avLst/>
            </a:prstGeom>
            <a:noFill/>
          </p:spPr>
          <p:txBody>
            <a:bodyPr wrap="none" rtlCol="0">
              <a:spAutoFit/>
            </a:bodyPr>
            <a:lstStyle/>
            <a:p>
              <a:r>
                <a:rPr lang="en-US" sz="2800" dirty="0">
                  <a:latin typeface="Arial" pitchFamily="34" charset="0"/>
                  <a:cs typeface="Arial" pitchFamily="34" charset="0"/>
                </a:rPr>
                <a:t>V</a:t>
              </a:r>
            </a:p>
          </p:txBody>
        </p:sp>
        <p:sp>
          <p:nvSpPr>
            <p:cNvPr id="41" name="TextBox 40"/>
            <p:cNvSpPr txBox="1"/>
            <p:nvPr/>
          </p:nvSpPr>
          <p:spPr>
            <a:xfrm>
              <a:off x="6472238" y="5936494"/>
              <a:ext cx="509933" cy="613208"/>
            </a:xfrm>
            <a:prstGeom prst="rect">
              <a:avLst/>
            </a:prstGeom>
            <a:noFill/>
          </p:spPr>
          <p:txBody>
            <a:bodyPr wrap="none" rtlCol="0">
              <a:spAutoFit/>
            </a:bodyPr>
            <a:lstStyle/>
            <a:p>
              <a:r>
                <a:rPr lang="en-US" sz="2800" dirty="0">
                  <a:latin typeface="Arial" pitchFamily="34" charset="0"/>
                  <a:cs typeface="Arial" pitchFamily="34" charset="0"/>
                </a:rPr>
                <a:t>L</a:t>
              </a:r>
            </a:p>
          </p:txBody>
        </p:sp>
        <p:cxnSp>
          <p:nvCxnSpPr>
            <p:cNvPr id="43" name="Straight Connector 42"/>
            <p:cNvCxnSpPr/>
            <p:nvPr/>
          </p:nvCxnSpPr>
          <p:spPr>
            <a:xfrm flipH="1">
              <a:off x="6563479" y="6001264"/>
              <a:ext cx="2467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052201" y="4308305"/>
              <a:ext cx="560884" cy="613208"/>
            </a:xfrm>
            <a:prstGeom prst="rect">
              <a:avLst/>
            </a:prstGeom>
            <a:noFill/>
          </p:spPr>
          <p:txBody>
            <a:bodyPr wrap="none" rtlCol="0">
              <a:spAutoFit/>
            </a:bodyPr>
            <a:lstStyle/>
            <a:p>
              <a:r>
                <a:rPr lang="en-US" sz="2800" dirty="0">
                  <a:latin typeface="Arial" pitchFamily="34" charset="0"/>
                  <a:cs typeface="Arial" pitchFamily="34" charset="0"/>
                </a:rPr>
                <a:t>V</a:t>
              </a:r>
            </a:p>
          </p:txBody>
        </p:sp>
        <p:sp>
          <p:nvSpPr>
            <p:cNvPr id="49" name="TextBox 48"/>
            <p:cNvSpPr txBox="1"/>
            <p:nvPr/>
          </p:nvSpPr>
          <p:spPr>
            <a:xfrm>
              <a:off x="6886497" y="2725094"/>
              <a:ext cx="509933" cy="613208"/>
            </a:xfrm>
            <a:prstGeom prst="rect">
              <a:avLst/>
            </a:prstGeom>
            <a:noFill/>
          </p:spPr>
          <p:txBody>
            <a:bodyPr wrap="none" rtlCol="0">
              <a:spAutoFit/>
            </a:bodyPr>
            <a:lstStyle/>
            <a:p>
              <a:r>
                <a:rPr lang="en-US" sz="2800" dirty="0">
                  <a:latin typeface="Arial" pitchFamily="34" charset="0"/>
                  <a:cs typeface="Arial" pitchFamily="34" charset="0"/>
                </a:rPr>
                <a:t>L</a:t>
              </a:r>
            </a:p>
          </p:txBody>
        </p:sp>
        <p:cxnSp>
          <p:nvCxnSpPr>
            <p:cNvPr id="69" name="Straight Connector 68"/>
            <p:cNvCxnSpPr/>
            <p:nvPr/>
          </p:nvCxnSpPr>
          <p:spPr>
            <a:xfrm flipH="1">
              <a:off x="7209724" y="4403853"/>
              <a:ext cx="2467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 name="TextBox 3"/>
          <p:cNvSpPr txBox="1"/>
          <p:nvPr/>
        </p:nvSpPr>
        <p:spPr>
          <a:xfrm>
            <a:off x="6544065" y="4056293"/>
            <a:ext cx="2325615" cy="769441"/>
          </a:xfrm>
          <a:prstGeom prst="rect">
            <a:avLst/>
          </a:prstGeom>
          <a:noFill/>
        </p:spPr>
        <p:txBody>
          <a:bodyPr wrap="square" rtlCol="0">
            <a:spAutoFit/>
          </a:bodyPr>
          <a:lstStyle/>
          <a:p>
            <a:r>
              <a:rPr lang="en-US" sz="2200" dirty="0">
                <a:latin typeface="Arial" pitchFamily="34" charset="0"/>
                <a:cs typeface="Arial" pitchFamily="34" charset="0"/>
              </a:rPr>
              <a:t>Note: not drawn for all setups</a:t>
            </a:r>
          </a:p>
        </p:txBody>
      </p:sp>
    </p:spTree>
    <p:extLst>
      <p:ext uri="{BB962C8B-B14F-4D97-AF65-F5344CB8AC3E}">
        <p14:creationId xmlns:p14="http://schemas.microsoft.com/office/powerpoint/2010/main" val="1509996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517" y="389533"/>
            <a:ext cx="8039594" cy="2285011"/>
          </a:xfrm>
        </p:spPr>
        <p:txBody>
          <a:bodyPr>
            <a:normAutofit/>
          </a:bodyPr>
          <a:lstStyle/>
          <a:p>
            <a:r>
              <a:rPr lang="en-US" dirty="0"/>
              <a:t>The McCabe-Thiele solution is shown for a distillation column with a saturated liquid </a:t>
            </a:r>
            <a:r>
              <a:rPr lang="en-US" dirty="0" err="1"/>
              <a:t>sidestream</a:t>
            </a:r>
            <a:r>
              <a:rPr lang="en-US" dirty="0"/>
              <a:t> (S) product.  Keeping reflux constant, what happens to the number of stages needed in the rectifying section if the flow rate of S increases?</a:t>
            </a:r>
          </a:p>
        </p:txBody>
      </p:sp>
      <p:sp>
        <p:nvSpPr>
          <p:cNvPr id="3" name="Text Placeholder 2"/>
          <p:cNvSpPr>
            <a:spLocks noGrp="1"/>
          </p:cNvSpPr>
          <p:nvPr>
            <p:ph type="body" sz="quarter" idx="14"/>
          </p:nvPr>
        </p:nvSpPr>
        <p:spPr>
          <a:xfrm>
            <a:off x="605642" y="3005751"/>
            <a:ext cx="2363895" cy="2329268"/>
          </a:xfrm>
        </p:spPr>
        <p:txBody>
          <a:bodyPr>
            <a:normAutofit/>
          </a:bodyPr>
          <a:lstStyle/>
          <a:p>
            <a:r>
              <a:rPr lang="en-US" dirty="0"/>
              <a:t>increases</a:t>
            </a:r>
          </a:p>
          <a:p>
            <a:r>
              <a:rPr lang="en-US" dirty="0"/>
              <a:t>decreases</a:t>
            </a:r>
          </a:p>
          <a:p>
            <a:r>
              <a:rPr lang="en-US" dirty="0"/>
              <a:t>no change</a:t>
            </a:r>
          </a:p>
        </p:txBody>
      </p:sp>
      <p:graphicFrame>
        <p:nvGraphicFramePr>
          <p:cNvPr id="6" name="Chart 5"/>
          <p:cNvGraphicFramePr>
            <a:graphicFrameLocks/>
          </p:cNvGraphicFramePr>
          <p:nvPr/>
        </p:nvGraphicFramePr>
        <p:xfrm>
          <a:off x="2862816" y="2467639"/>
          <a:ext cx="6103090" cy="41201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0998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33845" y="469074"/>
            <a:ext cx="8039594" cy="2285011"/>
          </a:xfrm>
        </p:spPr>
        <p:txBody>
          <a:bodyPr>
            <a:normAutofit/>
          </a:bodyPr>
          <a:lstStyle/>
          <a:p>
            <a:r>
              <a:rPr lang="en-US" dirty="0"/>
              <a:t>Which of the following ideal binary distillation columns uses the most energy? Feed conditions, pressure, reflux ratio, and top and bottoms compositions are constant.</a:t>
            </a:r>
          </a:p>
        </p:txBody>
      </p:sp>
      <p:grpSp>
        <p:nvGrpSpPr>
          <p:cNvPr id="110" name="Group 109"/>
          <p:cNvGrpSpPr/>
          <p:nvPr/>
        </p:nvGrpSpPr>
        <p:grpSpPr>
          <a:xfrm>
            <a:off x="326450" y="2261506"/>
            <a:ext cx="2612693" cy="3649437"/>
            <a:chOff x="367271" y="1738993"/>
            <a:chExt cx="2612693" cy="3649437"/>
          </a:xfrm>
        </p:grpSpPr>
        <p:grpSp>
          <p:nvGrpSpPr>
            <p:cNvPr id="47" name="Group 46"/>
            <p:cNvGrpSpPr/>
            <p:nvPr/>
          </p:nvGrpSpPr>
          <p:grpSpPr>
            <a:xfrm>
              <a:off x="367271" y="1804307"/>
              <a:ext cx="2612693" cy="3575957"/>
              <a:chOff x="4444154" y="1944725"/>
              <a:chExt cx="4173735" cy="4015289"/>
            </a:xfrm>
          </p:grpSpPr>
          <p:sp>
            <p:nvSpPr>
              <p:cNvPr id="7" name="Rectangle 6"/>
              <p:cNvSpPr/>
              <p:nvPr/>
            </p:nvSpPr>
            <p:spPr>
              <a:xfrm>
                <a:off x="5459139" y="2478092"/>
                <a:ext cx="1122454" cy="28916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8" name="Straight Arrow Connector 7"/>
              <p:cNvCxnSpPr>
                <a:endCxn id="7" idx="1"/>
              </p:cNvCxnSpPr>
              <p:nvPr/>
            </p:nvCxnSpPr>
            <p:spPr>
              <a:xfrm>
                <a:off x="4444154" y="3923920"/>
                <a:ext cx="101498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7" idx="0"/>
                <a:endCxn id="18" idx="2"/>
              </p:cNvCxnSpPr>
              <p:nvPr/>
            </p:nvCxnSpPr>
            <p:spPr>
              <a:xfrm rot="5400000" flipH="1" flipV="1">
                <a:off x="6472133" y="1692175"/>
                <a:ext cx="334152" cy="1237684"/>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2"/>
                <a:endCxn id="28" idx="2"/>
              </p:cNvCxnSpPr>
              <p:nvPr/>
            </p:nvCxnSpPr>
            <p:spPr>
              <a:xfrm rot="16200000" flipH="1">
                <a:off x="6444621" y="4945493"/>
                <a:ext cx="403466" cy="1251972"/>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7258052" y="1944725"/>
                <a:ext cx="577297" cy="398429"/>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23" name="Elbow Connector 22"/>
              <p:cNvCxnSpPr>
                <a:stCxn id="18" idx="4"/>
              </p:cNvCxnSpPr>
              <p:nvPr/>
            </p:nvCxnSpPr>
            <p:spPr>
              <a:xfrm rot="5400000">
                <a:off x="6902806" y="1997551"/>
                <a:ext cx="298291" cy="989498"/>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515568" y="2645878"/>
                <a:ext cx="10287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272340" y="5586413"/>
                <a:ext cx="523885" cy="37360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31" name="Elbow Connector 30"/>
              <p:cNvCxnSpPr>
                <a:stCxn id="28" idx="0"/>
              </p:cNvCxnSpPr>
              <p:nvPr/>
            </p:nvCxnSpPr>
            <p:spPr>
              <a:xfrm rot="16200000" flipV="1">
                <a:off x="6862497" y="4914626"/>
                <a:ext cx="405622" cy="937951"/>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8" idx="6"/>
              </p:cNvCxnSpPr>
              <p:nvPr/>
            </p:nvCxnSpPr>
            <p:spPr>
              <a:xfrm>
                <a:off x="7796225" y="5773214"/>
                <a:ext cx="821664" cy="1262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a:endCxn id="18" idx="3"/>
            </p:cNvCxnSpPr>
            <p:nvPr/>
          </p:nvCxnSpPr>
          <p:spPr>
            <a:xfrm flipH="1">
              <a:off x="2181650" y="1738993"/>
              <a:ext cx="308457" cy="368185"/>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2155372" y="4931229"/>
              <a:ext cx="416379" cy="457201"/>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sp>
        <p:nvSpPr>
          <p:cNvPr id="115" name="Rectangle 114"/>
          <p:cNvSpPr/>
          <p:nvPr/>
        </p:nvSpPr>
        <p:spPr>
          <a:xfrm>
            <a:off x="3804931" y="2801829"/>
            <a:ext cx="702639" cy="25752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16" name="Straight Arrow Connector 115"/>
          <p:cNvCxnSpPr>
            <a:endCxn id="115" idx="1"/>
          </p:cNvCxnSpPr>
          <p:nvPr/>
        </p:nvCxnSpPr>
        <p:spPr>
          <a:xfrm>
            <a:off x="3169566" y="4089462"/>
            <a:ext cx="63536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7" name="Elbow Connector 116"/>
          <p:cNvCxnSpPr>
            <a:stCxn id="115" idx="0"/>
            <a:endCxn id="119" idx="2"/>
          </p:cNvCxnSpPr>
          <p:nvPr/>
        </p:nvCxnSpPr>
        <p:spPr>
          <a:xfrm rot="5400000" flipH="1" flipV="1">
            <a:off x="4394841" y="2265649"/>
            <a:ext cx="297591" cy="774771"/>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Elbow Connector 117"/>
          <p:cNvCxnSpPr>
            <a:stCxn id="115" idx="2"/>
            <a:endCxn id="122" idx="2"/>
          </p:cNvCxnSpPr>
          <p:nvPr/>
        </p:nvCxnSpPr>
        <p:spPr>
          <a:xfrm rot="16200000" flipH="1">
            <a:off x="4368448" y="5164896"/>
            <a:ext cx="359321" cy="783715"/>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9" name="Oval 118"/>
          <p:cNvSpPr/>
          <p:nvPr/>
        </p:nvSpPr>
        <p:spPr>
          <a:xfrm>
            <a:off x="4931022" y="2326820"/>
            <a:ext cx="361379" cy="35483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20" name="Elbow Connector 119"/>
          <p:cNvCxnSpPr>
            <a:stCxn id="119" idx="4"/>
          </p:cNvCxnSpPr>
          <p:nvPr/>
        </p:nvCxnSpPr>
        <p:spPr>
          <a:xfrm rot="5400000">
            <a:off x="4669180" y="2504777"/>
            <a:ext cx="265654" cy="619410"/>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5092223" y="2951256"/>
            <a:ext cx="6439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4939966" y="5570053"/>
            <a:ext cx="327944" cy="332724"/>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23" name="Elbow Connector 122"/>
          <p:cNvCxnSpPr>
            <a:stCxn id="122" idx="0"/>
          </p:cNvCxnSpPr>
          <p:nvPr/>
        </p:nvCxnSpPr>
        <p:spPr>
          <a:xfrm rot="16200000" flipV="1">
            <a:off x="4629747" y="5095861"/>
            <a:ext cx="361241" cy="587143"/>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22" idx="6"/>
          </p:cNvCxnSpPr>
          <p:nvPr/>
        </p:nvCxnSpPr>
        <p:spPr>
          <a:xfrm>
            <a:off x="5267910" y="5736416"/>
            <a:ext cx="514349" cy="112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endCxn id="119" idx="3"/>
          </p:cNvCxnSpPr>
          <p:nvPr/>
        </p:nvCxnSpPr>
        <p:spPr>
          <a:xfrm flipH="1">
            <a:off x="4983945" y="2261506"/>
            <a:ext cx="308457" cy="368185"/>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4957667" y="5453742"/>
            <a:ext cx="416379" cy="457201"/>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nvGrpSpPr>
          <p:cNvPr id="125" name="Group 124"/>
          <p:cNvGrpSpPr/>
          <p:nvPr/>
        </p:nvGrpSpPr>
        <p:grpSpPr>
          <a:xfrm>
            <a:off x="6090435" y="2261506"/>
            <a:ext cx="2612693" cy="3649437"/>
            <a:chOff x="367271" y="1738993"/>
            <a:chExt cx="2612693" cy="3649437"/>
          </a:xfrm>
        </p:grpSpPr>
        <p:grpSp>
          <p:nvGrpSpPr>
            <p:cNvPr id="126" name="Group 125"/>
            <p:cNvGrpSpPr/>
            <p:nvPr/>
          </p:nvGrpSpPr>
          <p:grpSpPr>
            <a:xfrm>
              <a:off x="367271" y="1804307"/>
              <a:ext cx="2612693" cy="3575957"/>
              <a:chOff x="4444154" y="1944725"/>
              <a:chExt cx="4173735" cy="4015289"/>
            </a:xfrm>
          </p:grpSpPr>
          <p:sp>
            <p:nvSpPr>
              <p:cNvPr id="129" name="Rectangle 128"/>
              <p:cNvSpPr/>
              <p:nvPr/>
            </p:nvSpPr>
            <p:spPr>
              <a:xfrm>
                <a:off x="5459139" y="2478092"/>
                <a:ext cx="1122454" cy="28916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30" name="Straight Arrow Connector 129"/>
              <p:cNvCxnSpPr>
                <a:endCxn id="129" idx="1"/>
              </p:cNvCxnSpPr>
              <p:nvPr/>
            </p:nvCxnSpPr>
            <p:spPr>
              <a:xfrm>
                <a:off x="4444154" y="3923920"/>
                <a:ext cx="101498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Elbow Connector 130"/>
              <p:cNvCxnSpPr>
                <a:stCxn id="129" idx="0"/>
                <a:endCxn id="133" idx="2"/>
              </p:cNvCxnSpPr>
              <p:nvPr/>
            </p:nvCxnSpPr>
            <p:spPr>
              <a:xfrm rot="5400000" flipH="1" flipV="1">
                <a:off x="6472133" y="1692175"/>
                <a:ext cx="334152" cy="1237684"/>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Elbow Connector 131"/>
              <p:cNvCxnSpPr>
                <a:stCxn id="129" idx="2"/>
                <a:endCxn id="136" idx="2"/>
              </p:cNvCxnSpPr>
              <p:nvPr/>
            </p:nvCxnSpPr>
            <p:spPr>
              <a:xfrm rot="16200000" flipH="1">
                <a:off x="6444621" y="4945493"/>
                <a:ext cx="403466" cy="1251972"/>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7258052" y="1944725"/>
                <a:ext cx="577297" cy="398429"/>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34" name="Elbow Connector 133"/>
              <p:cNvCxnSpPr>
                <a:stCxn id="133" idx="4"/>
              </p:cNvCxnSpPr>
              <p:nvPr/>
            </p:nvCxnSpPr>
            <p:spPr>
              <a:xfrm rot="5400000">
                <a:off x="6902806" y="1997551"/>
                <a:ext cx="298291" cy="989498"/>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a:off x="7515568" y="2645878"/>
                <a:ext cx="10287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7272340" y="5586413"/>
                <a:ext cx="523885" cy="37360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37" name="Elbow Connector 136"/>
              <p:cNvCxnSpPr>
                <a:stCxn id="136" idx="0"/>
              </p:cNvCxnSpPr>
              <p:nvPr/>
            </p:nvCxnSpPr>
            <p:spPr>
              <a:xfrm rot="16200000" flipV="1">
                <a:off x="6862497" y="4914626"/>
                <a:ext cx="405622" cy="937951"/>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136" idx="6"/>
              </p:cNvCxnSpPr>
              <p:nvPr/>
            </p:nvCxnSpPr>
            <p:spPr>
              <a:xfrm>
                <a:off x="7796225" y="5773214"/>
                <a:ext cx="821664" cy="1262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27" name="Straight Arrow Connector 126"/>
            <p:cNvCxnSpPr>
              <a:endCxn id="133" idx="3"/>
            </p:cNvCxnSpPr>
            <p:nvPr/>
          </p:nvCxnSpPr>
          <p:spPr>
            <a:xfrm flipH="1">
              <a:off x="2181650" y="1738993"/>
              <a:ext cx="308457" cy="368185"/>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flipV="1">
              <a:off x="2155372" y="4931229"/>
              <a:ext cx="416379" cy="457201"/>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sp>
        <p:nvSpPr>
          <p:cNvPr id="142" name="Oval 141"/>
          <p:cNvSpPr/>
          <p:nvPr/>
        </p:nvSpPr>
        <p:spPr>
          <a:xfrm>
            <a:off x="4915472" y="4614832"/>
            <a:ext cx="327944" cy="332724"/>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43" name="Elbow Connector 142"/>
          <p:cNvCxnSpPr>
            <a:stCxn id="142" idx="0"/>
          </p:cNvCxnSpPr>
          <p:nvPr/>
        </p:nvCxnSpPr>
        <p:spPr>
          <a:xfrm rot="16200000" flipV="1">
            <a:off x="4723636" y="4259023"/>
            <a:ext cx="132640" cy="578977"/>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flipV="1">
            <a:off x="4892352" y="4514849"/>
            <a:ext cx="416379" cy="457201"/>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endCxn id="142" idx="2"/>
          </p:cNvCxnSpPr>
          <p:nvPr/>
        </p:nvCxnSpPr>
        <p:spPr>
          <a:xfrm>
            <a:off x="4492302" y="4776106"/>
            <a:ext cx="423170" cy="50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9" name="Oval 148"/>
          <p:cNvSpPr/>
          <p:nvPr/>
        </p:nvSpPr>
        <p:spPr>
          <a:xfrm>
            <a:off x="7860834" y="4614833"/>
            <a:ext cx="327944" cy="332724"/>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50" name="Elbow Connector 149"/>
          <p:cNvCxnSpPr>
            <a:stCxn id="149" idx="0"/>
          </p:cNvCxnSpPr>
          <p:nvPr/>
        </p:nvCxnSpPr>
        <p:spPr>
          <a:xfrm rot="16200000" flipV="1">
            <a:off x="7668998" y="4259024"/>
            <a:ext cx="132640" cy="578977"/>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flipV="1">
            <a:off x="7837714" y="4514850"/>
            <a:ext cx="416379" cy="457201"/>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endCxn id="149" idx="2"/>
          </p:cNvCxnSpPr>
          <p:nvPr/>
        </p:nvCxnSpPr>
        <p:spPr>
          <a:xfrm>
            <a:off x="7437664" y="4776107"/>
            <a:ext cx="423170" cy="50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7860834" y="3626954"/>
            <a:ext cx="327944" cy="332724"/>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54" name="Elbow Connector 153"/>
          <p:cNvCxnSpPr>
            <a:stCxn id="153" idx="0"/>
          </p:cNvCxnSpPr>
          <p:nvPr/>
        </p:nvCxnSpPr>
        <p:spPr>
          <a:xfrm rot="16200000" flipV="1">
            <a:off x="7668998" y="3271145"/>
            <a:ext cx="132640" cy="578977"/>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flipV="1">
            <a:off x="7837714" y="3526971"/>
            <a:ext cx="416379" cy="457201"/>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endCxn id="153" idx="2"/>
          </p:cNvCxnSpPr>
          <p:nvPr/>
        </p:nvCxnSpPr>
        <p:spPr>
          <a:xfrm>
            <a:off x="7437664" y="3788228"/>
            <a:ext cx="423170" cy="50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5" name="TextBox 164"/>
          <p:cNvSpPr txBox="1"/>
          <p:nvPr/>
        </p:nvSpPr>
        <p:spPr>
          <a:xfrm>
            <a:off x="801270" y="6091848"/>
            <a:ext cx="2591159" cy="492443"/>
          </a:xfrm>
          <a:prstGeom prst="rect">
            <a:avLst/>
          </a:prstGeom>
          <a:noFill/>
        </p:spPr>
        <p:txBody>
          <a:bodyPr wrap="none" rtlCol="0">
            <a:spAutoFit/>
          </a:bodyPr>
          <a:lstStyle/>
          <a:p>
            <a:r>
              <a:rPr lang="en-US" sz="2600" dirty="0">
                <a:latin typeface="Arial" pitchFamily="34" charset="0"/>
                <a:cs typeface="Arial" pitchFamily="34" charset="0"/>
              </a:rPr>
              <a:t>D. No difference</a:t>
            </a:r>
          </a:p>
        </p:txBody>
      </p:sp>
      <p:sp>
        <p:nvSpPr>
          <p:cNvPr id="167" name="TextBox 166"/>
          <p:cNvSpPr txBox="1"/>
          <p:nvPr/>
        </p:nvSpPr>
        <p:spPr>
          <a:xfrm>
            <a:off x="1119011" y="3428998"/>
            <a:ext cx="407484" cy="492443"/>
          </a:xfrm>
          <a:prstGeom prst="rect">
            <a:avLst/>
          </a:prstGeom>
          <a:noFill/>
          <a:ln>
            <a:noFill/>
          </a:ln>
        </p:spPr>
        <p:txBody>
          <a:bodyPr wrap="none" rtlCol="0">
            <a:spAutoFit/>
          </a:bodyPr>
          <a:lstStyle/>
          <a:p>
            <a:r>
              <a:rPr lang="en-US" sz="2600" dirty="0">
                <a:latin typeface="Arial" pitchFamily="34" charset="0"/>
                <a:cs typeface="Arial" pitchFamily="34" charset="0"/>
              </a:rPr>
              <a:t>A</a:t>
            </a:r>
          </a:p>
        </p:txBody>
      </p:sp>
      <p:sp>
        <p:nvSpPr>
          <p:cNvPr id="168" name="TextBox 167"/>
          <p:cNvSpPr txBox="1"/>
          <p:nvPr/>
        </p:nvSpPr>
        <p:spPr>
          <a:xfrm>
            <a:off x="3969789" y="3428998"/>
            <a:ext cx="407484" cy="492443"/>
          </a:xfrm>
          <a:prstGeom prst="rect">
            <a:avLst/>
          </a:prstGeom>
          <a:noFill/>
          <a:ln>
            <a:noFill/>
          </a:ln>
        </p:spPr>
        <p:txBody>
          <a:bodyPr wrap="none" rtlCol="0">
            <a:spAutoFit/>
          </a:bodyPr>
          <a:lstStyle/>
          <a:p>
            <a:r>
              <a:rPr lang="en-US" sz="2600" dirty="0">
                <a:latin typeface="Arial" pitchFamily="34" charset="0"/>
                <a:cs typeface="Arial" pitchFamily="34" charset="0"/>
              </a:rPr>
              <a:t>B</a:t>
            </a:r>
          </a:p>
        </p:txBody>
      </p:sp>
      <p:sp>
        <p:nvSpPr>
          <p:cNvPr id="169" name="TextBox 168"/>
          <p:cNvSpPr txBox="1"/>
          <p:nvPr/>
        </p:nvSpPr>
        <p:spPr>
          <a:xfrm>
            <a:off x="6882494" y="3428998"/>
            <a:ext cx="425116" cy="492443"/>
          </a:xfrm>
          <a:prstGeom prst="rect">
            <a:avLst/>
          </a:prstGeom>
          <a:noFill/>
          <a:ln>
            <a:noFill/>
          </a:ln>
        </p:spPr>
        <p:txBody>
          <a:bodyPr wrap="none" rtlCol="0">
            <a:spAutoFit/>
          </a:bodyPr>
          <a:lstStyle/>
          <a:p>
            <a:r>
              <a:rPr lang="en-US" sz="2600" dirty="0">
                <a:latin typeface="Arial" pitchFamily="34" charset="0"/>
                <a:cs typeface="Arial" pitchFamily="34" charset="0"/>
              </a:rPr>
              <a:t>C</a:t>
            </a:r>
          </a:p>
        </p:txBody>
      </p:sp>
    </p:spTree>
    <p:extLst>
      <p:ext uri="{BB962C8B-B14F-4D97-AF65-F5344CB8AC3E}">
        <p14:creationId xmlns:p14="http://schemas.microsoft.com/office/powerpoint/2010/main" val="1483163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For the following distillation system, which of the following component pairs are designated as the light key (LK) and heavy key (HK)? </a:t>
            </a:r>
          </a:p>
          <a:p>
            <a:r>
              <a:rPr lang="en-US" dirty="0"/>
              <a:t>(Note: Components are in order of volatility, </a:t>
            </a:r>
            <a:br>
              <a:rPr lang="en-US" dirty="0"/>
            </a:br>
            <a:r>
              <a:rPr lang="en-US" dirty="0"/>
              <a:t>= signifies a double bond)</a:t>
            </a:r>
          </a:p>
        </p:txBody>
      </p:sp>
      <p:sp>
        <p:nvSpPr>
          <p:cNvPr id="3" name="Text Placeholder 2"/>
          <p:cNvSpPr>
            <a:spLocks noGrp="1"/>
          </p:cNvSpPr>
          <p:nvPr>
            <p:ph type="body" sz="quarter" idx="14"/>
          </p:nvPr>
        </p:nvSpPr>
        <p:spPr>
          <a:xfrm>
            <a:off x="559922" y="3198434"/>
            <a:ext cx="2975758" cy="2583387"/>
          </a:xfrm>
        </p:spPr>
        <p:txBody>
          <a:bodyPr>
            <a:normAutofit/>
          </a:bodyPr>
          <a:lstStyle/>
          <a:p>
            <a:r>
              <a:rPr lang="en-US" dirty="0"/>
              <a:t>C</a:t>
            </a:r>
            <a:r>
              <a:rPr lang="en-US" baseline="-25000" dirty="0"/>
              <a:t>1</a:t>
            </a:r>
            <a:r>
              <a:rPr lang="en-US" dirty="0"/>
              <a:t> and C</a:t>
            </a:r>
            <a:r>
              <a:rPr lang="en-US" baseline="-25000" dirty="0"/>
              <a:t>2</a:t>
            </a:r>
            <a:r>
              <a:rPr lang="en-US" dirty="0"/>
              <a:t>=</a:t>
            </a:r>
          </a:p>
          <a:p>
            <a:r>
              <a:rPr lang="en-US" dirty="0"/>
              <a:t>C</a:t>
            </a:r>
            <a:r>
              <a:rPr lang="en-US" baseline="-25000" dirty="0"/>
              <a:t>1</a:t>
            </a:r>
            <a:r>
              <a:rPr lang="en-US" dirty="0"/>
              <a:t> and nC</a:t>
            </a:r>
            <a:r>
              <a:rPr lang="en-US" baseline="-25000" dirty="0"/>
              <a:t>4</a:t>
            </a:r>
          </a:p>
          <a:p>
            <a:r>
              <a:rPr lang="en-US" dirty="0"/>
              <a:t>C</a:t>
            </a:r>
            <a:r>
              <a:rPr lang="en-US" baseline="-25000" dirty="0"/>
              <a:t>2</a:t>
            </a:r>
            <a:r>
              <a:rPr lang="en-US" dirty="0"/>
              <a:t> and C</a:t>
            </a:r>
            <a:r>
              <a:rPr lang="en-US" baseline="-25000" dirty="0"/>
              <a:t>3</a:t>
            </a:r>
            <a:r>
              <a:rPr lang="en-US" dirty="0"/>
              <a:t>=</a:t>
            </a:r>
          </a:p>
          <a:p>
            <a:r>
              <a:rPr lang="en-US" dirty="0"/>
              <a:t>C</a:t>
            </a:r>
            <a:r>
              <a:rPr lang="en-US" baseline="-25000" dirty="0"/>
              <a:t>2</a:t>
            </a:r>
            <a:r>
              <a:rPr lang="en-US" dirty="0"/>
              <a:t>= and C</a:t>
            </a:r>
            <a:r>
              <a:rPr lang="en-US" baseline="-25000" dirty="0"/>
              <a:t>2</a:t>
            </a:r>
          </a:p>
        </p:txBody>
      </p:sp>
      <p:sp>
        <p:nvSpPr>
          <p:cNvPr id="4" name="Rectangle 3"/>
          <p:cNvSpPr/>
          <p:nvPr/>
        </p:nvSpPr>
        <p:spPr>
          <a:xfrm>
            <a:off x="5886449" y="3355522"/>
            <a:ext cx="1420587" cy="80826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itchFamily="34" charset="0"/>
                <a:cs typeface="Arial" pitchFamily="34" charset="0"/>
              </a:rPr>
              <a:t>Distillation</a:t>
            </a:r>
          </a:p>
        </p:txBody>
      </p:sp>
      <p:cxnSp>
        <p:nvCxnSpPr>
          <p:cNvPr id="6" name="Elbow Connector 5"/>
          <p:cNvCxnSpPr>
            <a:stCxn id="4" idx="0"/>
          </p:cNvCxnSpPr>
          <p:nvPr/>
        </p:nvCxnSpPr>
        <p:spPr>
          <a:xfrm rot="5400000" flipH="1" flipV="1">
            <a:off x="7041698" y="2110469"/>
            <a:ext cx="800098" cy="1690009"/>
          </a:xfrm>
          <a:prstGeom prst="bentConnector2">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4" idx="2"/>
          </p:cNvCxnSpPr>
          <p:nvPr/>
        </p:nvCxnSpPr>
        <p:spPr>
          <a:xfrm rot="16200000" flipH="1">
            <a:off x="7004957" y="3755572"/>
            <a:ext cx="840922" cy="1657350"/>
          </a:xfrm>
          <a:prstGeom prst="bentConnector2">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4" idx="1"/>
          </p:cNvCxnSpPr>
          <p:nvPr/>
        </p:nvCxnSpPr>
        <p:spPr>
          <a:xfrm flipV="1">
            <a:off x="4449536" y="3759654"/>
            <a:ext cx="1436913" cy="4083"/>
          </a:xfrm>
          <a:prstGeom prst="straightConnector1">
            <a:avLst/>
          </a:prstGeom>
          <a:ln w="3810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755571" y="4261757"/>
            <a:ext cx="808265" cy="2123658"/>
          </a:xfrm>
          <a:prstGeom prst="rect">
            <a:avLst/>
          </a:prstGeom>
          <a:noFill/>
        </p:spPr>
        <p:txBody>
          <a:bodyPr wrap="square" rtlCol="0">
            <a:spAutoFit/>
          </a:bodyPr>
          <a:lstStyle/>
          <a:p>
            <a:r>
              <a:rPr lang="en-US" sz="2200" dirty="0">
                <a:latin typeface="Arial" pitchFamily="34" charset="0"/>
                <a:cs typeface="Arial" pitchFamily="34" charset="0"/>
              </a:rPr>
              <a:t>C</a:t>
            </a:r>
            <a:r>
              <a:rPr lang="en-US" sz="2200" baseline="-25000" dirty="0">
                <a:latin typeface="Arial" pitchFamily="34" charset="0"/>
                <a:cs typeface="Arial" pitchFamily="34" charset="0"/>
              </a:rPr>
              <a:t>1</a:t>
            </a:r>
          </a:p>
          <a:p>
            <a:r>
              <a:rPr lang="en-US" sz="2200" dirty="0">
                <a:latin typeface="Arial" pitchFamily="34" charset="0"/>
                <a:cs typeface="Arial" pitchFamily="34" charset="0"/>
              </a:rPr>
              <a:t>C</a:t>
            </a:r>
            <a:r>
              <a:rPr lang="en-US" sz="2200" baseline="-25000" dirty="0">
                <a:latin typeface="Arial" pitchFamily="34" charset="0"/>
                <a:cs typeface="Arial" pitchFamily="34" charset="0"/>
              </a:rPr>
              <a:t>2</a:t>
            </a:r>
            <a:r>
              <a:rPr lang="en-US" sz="2200" dirty="0">
                <a:latin typeface="Arial" pitchFamily="34" charset="0"/>
                <a:cs typeface="Arial" pitchFamily="34" charset="0"/>
              </a:rPr>
              <a:t>=</a:t>
            </a:r>
          </a:p>
          <a:p>
            <a:r>
              <a:rPr lang="en-US" sz="2200" dirty="0">
                <a:latin typeface="Arial" pitchFamily="34" charset="0"/>
                <a:cs typeface="Arial" pitchFamily="34" charset="0"/>
              </a:rPr>
              <a:t>C</a:t>
            </a:r>
            <a:r>
              <a:rPr lang="en-US" sz="2200" baseline="-25000" dirty="0">
                <a:latin typeface="Arial" pitchFamily="34" charset="0"/>
                <a:cs typeface="Arial" pitchFamily="34" charset="0"/>
              </a:rPr>
              <a:t>2</a:t>
            </a:r>
          </a:p>
          <a:p>
            <a:r>
              <a:rPr lang="en-US" sz="2200" dirty="0">
                <a:latin typeface="Arial" pitchFamily="34" charset="0"/>
                <a:cs typeface="Arial" pitchFamily="34" charset="0"/>
              </a:rPr>
              <a:t>C</a:t>
            </a:r>
            <a:r>
              <a:rPr lang="en-US" sz="2200" baseline="-25000" dirty="0">
                <a:latin typeface="Arial" pitchFamily="34" charset="0"/>
                <a:cs typeface="Arial" pitchFamily="34" charset="0"/>
              </a:rPr>
              <a:t>3</a:t>
            </a:r>
            <a:r>
              <a:rPr lang="en-US" sz="2200" dirty="0">
                <a:latin typeface="Arial" pitchFamily="34" charset="0"/>
                <a:cs typeface="Arial" pitchFamily="34" charset="0"/>
              </a:rPr>
              <a:t>=</a:t>
            </a:r>
          </a:p>
          <a:p>
            <a:r>
              <a:rPr lang="en-US" sz="2200" dirty="0">
                <a:latin typeface="Arial" pitchFamily="34" charset="0"/>
                <a:cs typeface="Arial" pitchFamily="34" charset="0"/>
              </a:rPr>
              <a:t>C</a:t>
            </a:r>
            <a:r>
              <a:rPr lang="en-US" sz="2200" baseline="-25000" dirty="0">
                <a:latin typeface="Arial" pitchFamily="34" charset="0"/>
                <a:cs typeface="Arial" pitchFamily="34" charset="0"/>
              </a:rPr>
              <a:t>3</a:t>
            </a:r>
          </a:p>
          <a:p>
            <a:r>
              <a:rPr lang="en-US" sz="2200" dirty="0">
                <a:latin typeface="Arial" pitchFamily="34" charset="0"/>
                <a:cs typeface="Arial" pitchFamily="34" charset="0"/>
              </a:rPr>
              <a:t>nC</a:t>
            </a:r>
            <a:r>
              <a:rPr lang="en-US" sz="2200" baseline="-25000" dirty="0">
                <a:latin typeface="Arial" pitchFamily="34" charset="0"/>
                <a:cs typeface="Arial" pitchFamily="34" charset="0"/>
              </a:rPr>
              <a:t>4</a:t>
            </a:r>
          </a:p>
        </p:txBody>
      </p:sp>
      <p:sp>
        <p:nvSpPr>
          <p:cNvPr id="19" name="TextBox 18"/>
          <p:cNvSpPr txBox="1"/>
          <p:nvPr/>
        </p:nvSpPr>
        <p:spPr>
          <a:xfrm>
            <a:off x="4563836" y="4261757"/>
            <a:ext cx="891591" cy="2123658"/>
          </a:xfrm>
          <a:prstGeom prst="rect">
            <a:avLst/>
          </a:prstGeom>
          <a:noFill/>
        </p:spPr>
        <p:txBody>
          <a:bodyPr wrap="none" rtlCol="0">
            <a:spAutoFit/>
          </a:bodyPr>
          <a:lstStyle/>
          <a:p>
            <a:r>
              <a:rPr lang="en-US" sz="2200" dirty="0">
                <a:latin typeface="Arial" pitchFamily="34" charset="0"/>
                <a:cs typeface="Arial" pitchFamily="34" charset="0"/>
              </a:rPr>
              <a:t>500</a:t>
            </a:r>
            <a:endParaRPr lang="en-US" sz="2200" baseline="-25000" dirty="0">
              <a:latin typeface="Arial" pitchFamily="34" charset="0"/>
              <a:cs typeface="Arial" pitchFamily="34" charset="0"/>
            </a:endParaRPr>
          </a:p>
          <a:p>
            <a:r>
              <a:rPr lang="en-US" sz="2200" dirty="0">
                <a:latin typeface="Arial" pitchFamily="34" charset="0"/>
                <a:cs typeface="Arial" pitchFamily="34" charset="0"/>
              </a:rPr>
              <a:t>1,250</a:t>
            </a:r>
          </a:p>
          <a:p>
            <a:r>
              <a:rPr lang="en-US" sz="2200" dirty="0">
                <a:latin typeface="Arial" pitchFamily="34" charset="0"/>
                <a:cs typeface="Arial" pitchFamily="34" charset="0"/>
              </a:rPr>
              <a:t>1,000</a:t>
            </a:r>
            <a:endParaRPr lang="en-US" sz="2200" baseline="-25000" dirty="0">
              <a:latin typeface="Arial" pitchFamily="34" charset="0"/>
              <a:cs typeface="Arial" pitchFamily="34" charset="0"/>
            </a:endParaRPr>
          </a:p>
          <a:p>
            <a:r>
              <a:rPr lang="en-US" sz="2200" dirty="0">
                <a:latin typeface="Arial" pitchFamily="34" charset="0"/>
                <a:cs typeface="Arial" pitchFamily="34" charset="0"/>
              </a:rPr>
              <a:t>100</a:t>
            </a:r>
          </a:p>
          <a:p>
            <a:r>
              <a:rPr lang="en-US" sz="2200" dirty="0">
                <a:latin typeface="Arial" pitchFamily="34" charset="0"/>
                <a:cs typeface="Arial" pitchFamily="34" charset="0"/>
              </a:rPr>
              <a:t>50</a:t>
            </a:r>
            <a:endParaRPr lang="en-US" sz="2200" baseline="-25000" dirty="0">
              <a:latin typeface="Arial" pitchFamily="34" charset="0"/>
              <a:cs typeface="Arial" pitchFamily="34" charset="0"/>
            </a:endParaRPr>
          </a:p>
          <a:p>
            <a:r>
              <a:rPr lang="en-US" sz="2200" dirty="0">
                <a:latin typeface="Arial" pitchFamily="34" charset="0"/>
                <a:cs typeface="Arial" pitchFamily="34" charset="0"/>
              </a:rPr>
              <a:t>25</a:t>
            </a:r>
            <a:endParaRPr lang="en-US" sz="2200" baseline="-25000" dirty="0">
              <a:latin typeface="Arial" pitchFamily="34" charset="0"/>
              <a:cs typeface="Arial" pitchFamily="34" charset="0"/>
            </a:endParaRPr>
          </a:p>
        </p:txBody>
      </p:sp>
      <p:sp>
        <p:nvSpPr>
          <p:cNvPr id="20" name="TextBox 19"/>
          <p:cNvSpPr txBox="1"/>
          <p:nvPr/>
        </p:nvSpPr>
        <p:spPr>
          <a:xfrm>
            <a:off x="4457700" y="3869872"/>
            <a:ext cx="939681" cy="400110"/>
          </a:xfrm>
          <a:prstGeom prst="rect">
            <a:avLst/>
          </a:prstGeom>
          <a:noFill/>
        </p:spPr>
        <p:txBody>
          <a:bodyPr wrap="none" rtlCol="0">
            <a:spAutoFit/>
          </a:bodyPr>
          <a:lstStyle/>
          <a:p>
            <a:r>
              <a:rPr lang="en-US" sz="2000" dirty="0">
                <a:latin typeface="Arial" pitchFamily="34" charset="0"/>
                <a:cs typeface="Arial" pitchFamily="34" charset="0"/>
              </a:rPr>
              <a:t>kmol/h</a:t>
            </a:r>
            <a:endParaRPr lang="en-US" sz="2000" baseline="-25000" dirty="0">
              <a:latin typeface="Arial" pitchFamily="34" charset="0"/>
              <a:cs typeface="Arial" pitchFamily="34" charset="0"/>
            </a:endParaRPr>
          </a:p>
        </p:txBody>
      </p:sp>
      <p:sp>
        <p:nvSpPr>
          <p:cNvPr id="21" name="TextBox 20"/>
          <p:cNvSpPr txBox="1"/>
          <p:nvPr/>
        </p:nvSpPr>
        <p:spPr>
          <a:xfrm>
            <a:off x="6760028" y="2661559"/>
            <a:ext cx="2077813" cy="400110"/>
          </a:xfrm>
          <a:prstGeom prst="rect">
            <a:avLst/>
          </a:prstGeom>
          <a:noFill/>
        </p:spPr>
        <p:txBody>
          <a:bodyPr wrap="none" rtlCol="0">
            <a:spAutoFit/>
          </a:bodyPr>
          <a:lstStyle/>
          <a:p>
            <a:r>
              <a:rPr lang="en-US" sz="2000" dirty="0">
                <a:latin typeface="Arial" pitchFamily="34" charset="0"/>
                <a:cs typeface="Arial" pitchFamily="34" charset="0"/>
              </a:rPr>
              <a:t>C</a:t>
            </a:r>
            <a:r>
              <a:rPr lang="en-US" sz="2000" baseline="-25000" dirty="0">
                <a:latin typeface="Arial" pitchFamily="34" charset="0"/>
                <a:cs typeface="Arial" pitchFamily="34" charset="0"/>
              </a:rPr>
              <a:t>3</a:t>
            </a:r>
            <a:r>
              <a:rPr lang="en-US" sz="2000" dirty="0">
                <a:latin typeface="Arial" pitchFamily="34" charset="0"/>
                <a:cs typeface="Arial" pitchFamily="34" charset="0"/>
              </a:rPr>
              <a:t>=    2.5 kmol/h</a:t>
            </a:r>
            <a:endParaRPr lang="en-US" sz="2000" baseline="-25000" dirty="0">
              <a:latin typeface="Arial" pitchFamily="34" charset="0"/>
              <a:cs typeface="Arial" pitchFamily="34" charset="0"/>
            </a:endParaRPr>
          </a:p>
        </p:txBody>
      </p:sp>
      <p:sp>
        <p:nvSpPr>
          <p:cNvPr id="22" name="TextBox 21"/>
          <p:cNvSpPr txBox="1"/>
          <p:nvPr/>
        </p:nvSpPr>
        <p:spPr>
          <a:xfrm>
            <a:off x="6751863" y="5078186"/>
            <a:ext cx="1928733" cy="400110"/>
          </a:xfrm>
          <a:prstGeom prst="rect">
            <a:avLst/>
          </a:prstGeom>
          <a:noFill/>
        </p:spPr>
        <p:txBody>
          <a:bodyPr wrap="none" rtlCol="0">
            <a:spAutoFit/>
          </a:bodyPr>
          <a:lstStyle/>
          <a:p>
            <a:r>
              <a:rPr lang="en-US" sz="2000" dirty="0">
                <a:latin typeface="Arial" pitchFamily="34" charset="0"/>
                <a:cs typeface="Arial" pitchFamily="34" charset="0"/>
              </a:rPr>
              <a:t>C</a:t>
            </a:r>
            <a:r>
              <a:rPr lang="en-US" sz="2000" baseline="-25000" dirty="0">
                <a:latin typeface="Arial" pitchFamily="34" charset="0"/>
                <a:cs typeface="Arial" pitchFamily="34" charset="0"/>
              </a:rPr>
              <a:t>2</a:t>
            </a:r>
            <a:r>
              <a:rPr lang="en-US" sz="2000" dirty="0">
                <a:latin typeface="Arial" pitchFamily="34" charset="0"/>
                <a:cs typeface="Arial" pitchFamily="34" charset="0"/>
              </a:rPr>
              <a:t>    0.5 kmol/h</a:t>
            </a:r>
            <a:endParaRPr lang="en-US" sz="2000" baseline="-25000" dirty="0">
              <a:latin typeface="Arial" pitchFamily="34" charset="0"/>
              <a:cs typeface="Arial" pitchFamily="34" charset="0"/>
            </a:endParaRPr>
          </a:p>
        </p:txBody>
      </p:sp>
    </p:spTree>
    <p:extLst>
      <p:ext uri="{BB962C8B-B14F-4D97-AF65-F5344CB8AC3E}">
        <p14:creationId xmlns:p14="http://schemas.microsoft.com/office/powerpoint/2010/main" val="3189159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1317" y="534389"/>
            <a:ext cx="8039594" cy="2285011"/>
          </a:xfrm>
        </p:spPr>
        <p:txBody>
          <a:bodyPr>
            <a:normAutofit/>
          </a:bodyPr>
          <a:lstStyle/>
          <a:p>
            <a:r>
              <a:rPr lang="en-US" dirty="0"/>
              <a:t>Compound R and compound S are separated in a batch distillation process. Given that </a:t>
            </a:r>
            <a:r>
              <a:rPr lang="en-US" dirty="0" err="1"/>
              <a:t>P</a:t>
            </a:r>
            <a:r>
              <a:rPr lang="en-US" baseline="-25000" dirty="0" err="1"/>
              <a:t>R</a:t>
            </a:r>
            <a:r>
              <a:rPr lang="en-US" baseline="30000" dirty="0" err="1"/>
              <a:t>sat</a:t>
            </a:r>
            <a:r>
              <a:rPr lang="en-US" dirty="0"/>
              <a:t> &lt; </a:t>
            </a:r>
            <a:r>
              <a:rPr lang="en-US" dirty="0" err="1"/>
              <a:t>P</a:t>
            </a:r>
            <a:r>
              <a:rPr lang="en-US" baseline="-25000" dirty="0" err="1"/>
              <a:t>s</a:t>
            </a:r>
            <a:r>
              <a:rPr lang="en-US" baseline="30000" dirty="0" err="1"/>
              <a:t>sat</a:t>
            </a:r>
            <a:r>
              <a:rPr lang="en-US" dirty="0"/>
              <a:t> and the solution is ideal, the first drop of distillate will be enriched in ____________.</a:t>
            </a:r>
          </a:p>
        </p:txBody>
      </p:sp>
      <p:sp>
        <p:nvSpPr>
          <p:cNvPr id="3" name="Text Placeholder 2"/>
          <p:cNvSpPr>
            <a:spLocks noGrp="1"/>
          </p:cNvSpPr>
          <p:nvPr>
            <p:ph type="body" sz="quarter" idx="14"/>
          </p:nvPr>
        </p:nvSpPr>
        <p:spPr/>
        <p:txBody>
          <a:bodyPr/>
          <a:lstStyle/>
          <a:p>
            <a:pPr>
              <a:lnSpc>
                <a:spcPct val="100000"/>
              </a:lnSpc>
              <a:spcAft>
                <a:spcPts val="1200"/>
              </a:spcAft>
            </a:pPr>
            <a:r>
              <a:rPr lang="en-US" dirty="0"/>
              <a:t>compound R</a:t>
            </a:r>
          </a:p>
          <a:p>
            <a:pPr>
              <a:lnSpc>
                <a:spcPct val="100000"/>
              </a:lnSpc>
              <a:spcAft>
                <a:spcPts val="1200"/>
              </a:spcAft>
            </a:pPr>
            <a:r>
              <a:rPr lang="en-US" dirty="0"/>
              <a:t>compound S</a:t>
            </a:r>
          </a:p>
          <a:p>
            <a:pPr>
              <a:lnSpc>
                <a:spcPct val="100000"/>
              </a:lnSpc>
              <a:spcAft>
                <a:spcPts val="1200"/>
              </a:spcAft>
            </a:pPr>
            <a:r>
              <a:rPr lang="en-US" dirty="0"/>
              <a:t>depends on the initial mole fractions</a:t>
            </a:r>
          </a:p>
        </p:txBody>
      </p:sp>
      <p:grpSp>
        <p:nvGrpSpPr>
          <p:cNvPr id="5" name="Group 4"/>
          <p:cNvGrpSpPr/>
          <p:nvPr/>
        </p:nvGrpSpPr>
        <p:grpSpPr>
          <a:xfrm>
            <a:off x="5662464" y="2514927"/>
            <a:ext cx="2707019" cy="2871220"/>
            <a:chOff x="5071621" y="2852552"/>
            <a:chExt cx="2707019" cy="2871220"/>
          </a:xfrm>
        </p:grpSpPr>
        <p:sp>
          <p:nvSpPr>
            <p:cNvPr id="6" name="Rectangle 5"/>
            <p:cNvSpPr/>
            <p:nvPr/>
          </p:nvSpPr>
          <p:spPr>
            <a:xfrm>
              <a:off x="6867426" y="2856322"/>
              <a:ext cx="150829" cy="718173"/>
            </a:xfrm>
            <a:prstGeom prst="rect">
              <a:avLst/>
            </a:prstGeom>
            <a:solidFill>
              <a:schemeClr val="bg1">
                <a:lumMod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6867426" y="2852552"/>
              <a:ext cx="840513" cy="131976"/>
            </a:xfrm>
            <a:prstGeom prst="rect">
              <a:avLst/>
            </a:prstGeom>
            <a:solidFill>
              <a:schemeClr val="bg1">
                <a:lumMod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Callout 8"/>
            <p:cNvSpPr/>
            <p:nvPr/>
          </p:nvSpPr>
          <p:spPr>
            <a:xfrm rot="9731077">
              <a:off x="7637238" y="3002544"/>
              <a:ext cx="141402" cy="150828"/>
            </a:xfrm>
            <a:prstGeom prst="wedgeEllipseCallou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TextBox 13"/>
            <p:cNvSpPr txBox="1"/>
            <p:nvPr/>
          </p:nvSpPr>
          <p:spPr>
            <a:xfrm>
              <a:off x="5554192" y="4002483"/>
              <a:ext cx="1201920" cy="492443"/>
            </a:xfrm>
            <a:prstGeom prst="rect">
              <a:avLst/>
            </a:prstGeom>
            <a:noFill/>
          </p:spPr>
          <p:txBody>
            <a:bodyPr wrap="square" rtlCol="0">
              <a:spAutoFit/>
            </a:bodyPr>
            <a:lstStyle/>
            <a:p>
              <a:pPr algn="ctr"/>
              <a:r>
                <a:rPr lang="en-US" sz="2600" dirty="0" err="1">
                  <a:solidFill>
                    <a:prstClr val="black"/>
                  </a:solidFill>
                  <a:latin typeface="Arial" pitchFamily="34" charset="0"/>
                  <a:cs typeface="Arial" pitchFamily="34" charset="0"/>
                </a:rPr>
                <a:t>x</a:t>
              </a:r>
              <a:r>
                <a:rPr lang="en-US" sz="2600" baseline="-30000" dirty="0" err="1">
                  <a:solidFill>
                    <a:prstClr val="black"/>
                  </a:solidFill>
                  <a:latin typeface="Arial" pitchFamily="34" charset="0"/>
                  <a:cs typeface="Arial" pitchFamily="34" charset="0"/>
                </a:rPr>
                <a:t>R</a:t>
              </a:r>
              <a:r>
                <a:rPr lang="en-US" sz="2600" dirty="0">
                  <a:solidFill>
                    <a:prstClr val="black"/>
                  </a:solidFill>
                  <a:latin typeface="Arial" pitchFamily="34" charset="0"/>
                  <a:cs typeface="Arial" pitchFamily="34" charset="0"/>
                </a:rPr>
                <a:t>, </a:t>
              </a:r>
              <a:r>
                <a:rPr lang="en-US" sz="2600" dirty="0" err="1">
                  <a:solidFill>
                    <a:prstClr val="black"/>
                  </a:solidFill>
                  <a:latin typeface="Arial" pitchFamily="34" charset="0"/>
                  <a:cs typeface="Arial" pitchFamily="34" charset="0"/>
                </a:rPr>
                <a:t>x</a:t>
              </a:r>
              <a:r>
                <a:rPr lang="en-US" sz="2600" baseline="-30000" dirty="0" err="1">
                  <a:solidFill>
                    <a:prstClr val="black"/>
                  </a:solidFill>
                  <a:latin typeface="Arial" pitchFamily="34" charset="0"/>
                  <a:cs typeface="Arial" pitchFamily="34" charset="0"/>
                </a:rPr>
                <a:t>S</a:t>
              </a:r>
              <a:endParaRPr lang="en-US" sz="2600" baseline="-30000" dirty="0">
                <a:solidFill>
                  <a:prstClr val="black"/>
                </a:solidFill>
                <a:latin typeface="Arial" pitchFamily="34" charset="0"/>
                <a:cs typeface="Arial" pitchFamily="34" charset="0"/>
              </a:endParaRPr>
            </a:p>
          </p:txBody>
        </p:sp>
        <p:sp>
          <p:nvSpPr>
            <p:cNvPr id="15" name="Up Arrow 14"/>
            <p:cNvSpPr/>
            <p:nvPr/>
          </p:nvSpPr>
          <p:spPr>
            <a:xfrm>
              <a:off x="5222449" y="4857996"/>
              <a:ext cx="254524" cy="565608"/>
            </a:xfrm>
            <a:prstGeom prst="upArrow">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Box 15"/>
            <p:cNvSpPr txBox="1"/>
            <p:nvPr/>
          </p:nvSpPr>
          <p:spPr>
            <a:xfrm>
              <a:off x="5443978" y="5200552"/>
              <a:ext cx="692871" cy="523220"/>
            </a:xfrm>
            <a:prstGeom prst="rect">
              <a:avLst/>
            </a:prstGeom>
            <a:noFill/>
          </p:spPr>
          <p:txBody>
            <a:bodyPr wrap="square" rtlCol="0">
              <a:spAutoFit/>
            </a:bodyPr>
            <a:lstStyle/>
            <a:p>
              <a:r>
                <a:rPr lang="en-US" sz="2800" dirty="0">
                  <a:solidFill>
                    <a:prstClr val="black"/>
                  </a:solidFill>
                  <a:latin typeface="Arial" pitchFamily="34" charset="0"/>
                  <a:cs typeface="Arial" pitchFamily="34" charset="0"/>
                </a:rPr>
                <a:t>Q</a:t>
              </a:r>
              <a:endParaRPr lang="en-US" sz="2800" baseline="-30000" dirty="0">
                <a:solidFill>
                  <a:prstClr val="black"/>
                </a:solidFill>
                <a:latin typeface="Arial" pitchFamily="34" charset="0"/>
                <a:cs typeface="Arial" pitchFamily="34" charset="0"/>
              </a:endParaRPr>
            </a:p>
          </p:txBody>
        </p:sp>
        <p:sp>
          <p:nvSpPr>
            <p:cNvPr id="4" name="Rectangle 3"/>
            <p:cNvSpPr/>
            <p:nvPr/>
          </p:nvSpPr>
          <p:spPr>
            <a:xfrm>
              <a:off x="5081044" y="4525703"/>
              <a:ext cx="2121033" cy="13611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5112574" y="4567657"/>
              <a:ext cx="2061852" cy="212065"/>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a:off x="5071621" y="3574495"/>
              <a:ext cx="2130456" cy="120899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416231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517" y="534389"/>
            <a:ext cx="4960530" cy="2285011"/>
          </a:xfrm>
        </p:spPr>
        <p:txBody>
          <a:bodyPr/>
          <a:lstStyle/>
          <a:p>
            <a:r>
              <a:rPr lang="en-US" dirty="0"/>
              <a:t>Which of the following relationships is true using the distillation setup shown?</a:t>
            </a:r>
          </a:p>
          <a:p>
            <a:r>
              <a:rPr lang="en-US" dirty="0"/>
              <a:t>K = thermodynamic K-value</a:t>
            </a:r>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4"/>
              </p:nvPr>
            </p:nvSpPr>
            <p:spPr>
              <a:xfrm>
                <a:off x="637173" y="2847827"/>
                <a:ext cx="2169089" cy="2535621"/>
              </a:xfrm>
            </p:spPr>
            <p:txBody>
              <a:bodyPr/>
              <a:lstStyle/>
              <a:p>
                <a:r>
                  <a:rPr lang="en-US" b="0" dirty="0"/>
                  <a:t> </a:t>
                </a:r>
                <a14:m>
                  <m:oMath xmlns:m="http://schemas.openxmlformats.org/officeDocument/2006/math">
                    <m:sSub>
                      <m:sSubPr>
                        <m:ctrlPr>
                          <a:rPr lang="en-US" b="0" i="1" smtClean="0">
                            <a:latin typeface="Cambria Math" panose="02040503050406030204" pitchFamily="18" charset="0"/>
                          </a:rPr>
                        </m:ctrlPr>
                      </m:sSubPr>
                      <m:e>
                        <m:r>
                          <m:rPr>
                            <m:sty m:val="p"/>
                          </m:rPr>
                          <a:rPr lang="en-US" b="0" i="0" smtClean="0">
                            <a:latin typeface="Cambria Math"/>
                          </a:rPr>
                          <m:t>y</m:t>
                        </m:r>
                      </m:e>
                      <m:sub>
                        <m:r>
                          <a:rPr lang="en-US" b="0" i="0" smtClean="0">
                            <a:latin typeface="Cambria Math"/>
                          </a:rPr>
                          <m:t>2</m:t>
                        </m:r>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K</m:t>
                        </m:r>
                      </m:e>
                      <m:sub>
                        <m:r>
                          <a:rPr lang="en-US" b="0" i="0" smtClean="0">
                            <a:latin typeface="Cambria Math"/>
                          </a:rPr>
                          <m:t>2</m:t>
                        </m:r>
                      </m:sub>
                    </m:sSub>
                    <m:sSub>
                      <m:sSubPr>
                        <m:ctrlPr>
                          <a:rPr lang="en-US" b="0" i="1" smtClean="0">
                            <a:latin typeface="Cambria Math" panose="02040503050406030204" pitchFamily="18" charset="0"/>
                          </a:rPr>
                        </m:ctrlPr>
                      </m:sSubPr>
                      <m:e>
                        <m:r>
                          <m:rPr>
                            <m:sty m:val="p"/>
                          </m:rPr>
                          <a:rPr lang="en-US" b="0" i="0" smtClean="0">
                            <a:latin typeface="Cambria Math"/>
                          </a:rPr>
                          <m:t>x</m:t>
                        </m:r>
                      </m:e>
                      <m:sub>
                        <m:r>
                          <a:rPr lang="en-US" b="0" i="0" smtClean="0">
                            <a:latin typeface="Cambria Math"/>
                          </a:rPr>
                          <m:t>1</m:t>
                        </m:r>
                      </m:sub>
                    </m:sSub>
                  </m:oMath>
                </a14:m>
                <a:endParaRPr lang="en-US" dirty="0"/>
              </a:p>
              <a:p>
                <a:r>
                  <a:rPr lang="en-US" b="0" dirty="0"/>
                  <a:t> </a:t>
                </a:r>
                <a14:m>
                  <m:oMath xmlns:m="http://schemas.openxmlformats.org/officeDocument/2006/math">
                    <m:sSub>
                      <m:sSubPr>
                        <m:ctrlPr>
                          <a:rPr lang="en-US" b="0" i="1" smtClean="0">
                            <a:latin typeface="Cambria Math" panose="02040503050406030204" pitchFamily="18" charset="0"/>
                          </a:rPr>
                        </m:ctrlPr>
                      </m:sSubPr>
                      <m:e>
                        <m:r>
                          <m:rPr>
                            <m:sty m:val="p"/>
                          </m:rPr>
                          <a:rPr lang="en-US" b="0" i="0" smtClean="0">
                            <a:latin typeface="Cambria Math"/>
                          </a:rPr>
                          <m:t>x</m:t>
                        </m:r>
                      </m:e>
                      <m:sub>
                        <m:r>
                          <a:rPr lang="en-US" b="0" i="0" smtClean="0">
                            <a:latin typeface="Cambria Math"/>
                          </a:rPr>
                          <m:t>2</m:t>
                        </m:r>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K</m:t>
                        </m:r>
                      </m:e>
                      <m:sub>
                        <m:r>
                          <a:rPr lang="en-US" b="0" i="0" smtClean="0">
                            <a:latin typeface="Cambria Math"/>
                          </a:rPr>
                          <m:t>1</m:t>
                        </m:r>
                      </m:sub>
                    </m:sSub>
                    <m:sSub>
                      <m:sSubPr>
                        <m:ctrlPr>
                          <a:rPr lang="en-US" b="0" i="1" smtClean="0">
                            <a:latin typeface="Cambria Math" panose="02040503050406030204" pitchFamily="18" charset="0"/>
                          </a:rPr>
                        </m:ctrlPr>
                      </m:sSubPr>
                      <m:e>
                        <m:r>
                          <m:rPr>
                            <m:sty m:val="p"/>
                          </m:rPr>
                          <a:rPr lang="en-US" b="0" i="0" smtClean="0">
                            <a:latin typeface="Cambria Math"/>
                          </a:rPr>
                          <m:t>x</m:t>
                        </m:r>
                      </m:e>
                      <m:sub>
                        <m:r>
                          <a:rPr lang="en-US" b="0" i="0" smtClean="0">
                            <a:latin typeface="Cambria Math"/>
                          </a:rPr>
                          <m:t>1</m:t>
                        </m:r>
                      </m:sub>
                    </m:sSub>
                  </m:oMath>
                </a14:m>
                <a:endParaRPr lang="en-US" dirty="0"/>
              </a:p>
              <a:p>
                <a:r>
                  <a:rPr lang="en-US" b="0" dirty="0"/>
                  <a:t> </a:t>
                </a:r>
                <a14:m>
                  <m:oMath xmlns:m="http://schemas.openxmlformats.org/officeDocument/2006/math">
                    <m:sSub>
                      <m:sSubPr>
                        <m:ctrlPr>
                          <a:rPr lang="en-US" b="0" i="1" smtClean="0">
                            <a:latin typeface="Cambria Math" panose="02040503050406030204" pitchFamily="18" charset="0"/>
                          </a:rPr>
                        </m:ctrlPr>
                      </m:sSubPr>
                      <m:e>
                        <m:r>
                          <m:rPr>
                            <m:sty m:val="p"/>
                          </m:rPr>
                          <a:rPr lang="en-US" b="0" i="0" smtClean="0">
                            <a:latin typeface="Cambria Math"/>
                          </a:rPr>
                          <m:t>y</m:t>
                        </m:r>
                      </m:e>
                      <m:sub>
                        <m:r>
                          <a:rPr lang="en-US" b="0" i="0" smtClean="0">
                            <a:latin typeface="Cambria Math"/>
                          </a:rPr>
                          <m:t>1</m:t>
                        </m:r>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K</m:t>
                        </m:r>
                      </m:e>
                      <m:sub>
                        <m:r>
                          <a:rPr lang="en-US" b="0" i="0" smtClean="0">
                            <a:latin typeface="Cambria Math"/>
                          </a:rPr>
                          <m:t>1</m:t>
                        </m:r>
                      </m:sub>
                    </m:sSub>
                    <m:sSub>
                      <m:sSubPr>
                        <m:ctrlPr>
                          <a:rPr lang="en-US" b="0" i="1" smtClean="0">
                            <a:latin typeface="Cambria Math" panose="02040503050406030204" pitchFamily="18" charset="0"/>
                          </a:rPr>
                        </m:ctrlPr>
                      </m:sSubPr>
                      <m:e>
                        <m:r>
                          <m:rPr>
                            <m:sty m:val="p"/>
                          </m:rPr>
                          <a:rPr lang="en-US" b="0" i="0" smtClean="0">
                            <a:latin typeface="Cambria Math"/>
                          </a:rPr>
                          <m:t>x</m:t>
                        </m:r>
                      </m:e>
                      <m:sub>
                        <m:r>
                          <a:rPr lang="en-US" b="0" i="0" smtClean="0">
                            <a:latin typeface="Cambria Math"/>
                          </a:rPr>
                          <m:t>2</m:t>
                        </m:r>
                      </m:sub>
                    </m:sSub>
                  </m:oMath>
                </a14:m>
                <a:endParaRPr lang="en-US" dirty="0"/>
              </a:p>
              <a:p>
                <a:r>
                  <a:rPr lang="en-US" b="0" dirty="0"/>
                  <a:t> </a:t>
                </a:r>
                <a14:m>
                  <m:oMath xmlns:m="http://schemas.openxmlformats.org/officeDocument/2006/math">
                    <m:sSub>
                      <m:sSubPr>
                        <m:ctrlPr>
                          <a:rPr lang="en-US" b="0" i="1" smtClean="0">
                            <a:latin typeface="Cambria Math" panose="02040503050406030204" pitchFamily="18" charset="0"/>
                          </a:rPr>
                        </m:ctrlPr>
                      </m:sSubPr>
                      <m:e>
                        <m:r>
                          <m:rPr>
                            <m:sty m:val="p"/>
                          </m:rPr>
                          <a:rPr lang="en-US" b="0" i="0" smtClean="0">
                            <a:latin typeface="Cambria Math"/>
                          </a:rPr>
                          <m:t>x</m:t>
                        </m:r>
                      </m:e>
                      <m:sub>
                        <m:r>
                          <a:rPr lang="en-US" b="0" i="0" smtClean="0">
                            <a:latin typeface="Cambria Math"/>
                          </a:rPr>
                          <m:t>1</m:t>
                        </m:r>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K</m:t>
                        </m:r>
                      </m:e>
                      <m:sub>
                        <m:r>
                          <a:rPr lang="en-US" b="0" i="0" smtClean="0">
                            <a:latin typeface="Cambria Math"/>
                          </a:rPr>
                          <m:t>1</m:t>
                        </m:r>
                      </m:sub>
                    </m:sSub>
                    <m:sSub>
                      <m:sSubPr>
                        <m:ctrlPr>
                          <a:rPr lang="en-US" b="0" i="1" smtClean="0">
                            <a:latin typeface="Cambria Math" panose="02040503050406030204" pitchFamily="18" charset="0"/>
                          </a:rPr>
                        </m:ctrlPr>
                      </m:sSubPr>
                      <m:e>
                        <m:r>
                          <m:rPr>
                            <m:sty m:val="p"/>
                          </m:rPr>
                          <a:rPr lang="en-US" b="0" i="0" smtClean="0">
                            <a:latin typeface="Cambria Math"/>
                          </a:rPr>
                          <m:t>y</m:t>
                        </m:r>
                      </m:e>
                      <m:sub>
                        <m:r>
                          <a:rPr lang="en-US" b="0" i="0" smtClean="0">
                            <a:latin typeface="Cambria Math"/>
                          </a:rPr>
                          <m:t>1</m:t>
                        </m:r>
                      </m:sub>
                    </m:sSub>
                  </m:oMath>
                </a14:m>
                <a:endParaRPr lang="en-US" dirty="0"/>
              </a:p>
            </p:txBody>
          </p:sp>
        </mc:Choice>
        <mc:Fallback xmlns="">
          <p:sp>
            <p:nvSpPr>
              <p:cNvPr id="3" name="Text Placeholder 2"/>
              <p:cNvSpPr>
                <a:spLocks noGrp="1" noRot="1" noChangeAspect="1" noMove="1" noResize="1" noEditPoints="1" noAdjustHandles="1" noChangeArrowheads="1" noChangeShapeType="1" noTextEdit="1"/>
              </p:cNvSpPr>
              <p:nvPr>
                <p:ph type="body" sz="quarter" idx="14"/>
              </p:nvPr>
            </p:nvSpPr>
            <p:spPr>
              <a:xfrm>
                <a:off x="637173" y="2847827"/>
                <a:ext cx="2169089" cy="2535621"/>
              </a:xfrm>
              <a:blipFill rotWithShape="0">
                <a:blip r:embed="rId3"/>
                <a:stretch>
                  <a:fillRect l="-8169"/>
                </a:stretch>
              </a:blipFill>
            </p:spPr>
            <p:txBody>
              <a:bodyPr/>
              <a:lstStyle/>
              <a:p>
                <a:r>
                  <a:rPr lang="en-US">
                    <a:noFill/>
                  </a:rPr>
                  <a:t> </a:t>
                </a:r>
              </a:p>
            </p:txBody>
          </p:sp>
        </mc:Fallback>
      </mc:AlternateContent>
      <p:grpSp>
        <p:nvGrpSpPr>
          <p:cNvPr id="9" name="Group 8"/>
          <p:cNvGrpSpPr/>
          <p:nvPr/>
        </p:nvGrpSpPr>
        <p:grpSpPr>
          <a:xfrm>
            <a:off x="5287412" y="331907"/>
            <a:ext cx="2994521" cy="5802702"/>
            <a:chOff x="4532853" y="304612"/>
            <a:chExt cx="2994521" cy="5802702"/>
          </a:xfrm>
        </p:grpSpPr>
        <p:sp>
          <p:nvSpPr>
            <p:cNvPr id="13" name="Arc 12"/>
            <p:cNvSpPr/>
            <p:nvPr/>
          </p:nvSpPr>
          <p:spPr>
            <a:xfrm rot="8141298">
              <a:off x="5945593" y="304612"/>
              <a:ext cx="789441" cy="639628"/>
            </a:xfrm>
            <a:prstGeom prst="arc">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 name="Group 3"/>
            <p:cNvGrpSpPr/>
            <p:nvPr/>
          </p:nvGrpSpPr>
          <p:grpSpPr>
            <a:xfrm>
              <a:off x="4532853" y="309890"/>
              <a:ext cx="2994521" cy="5797424"/>
              <a:chOff x="4532853" y="309890"/>
              <a:chExt cx="2994521" cy="5797424"/>
            </a:xfrm>
          </p:grpSpPr>
          <p:cxnSp>
            <p:nvCxnSpPr>
              <p:cNvPr id="5" name="Straight Arrow Connector 4"/>
              <p:cNvCxnSpPr/>
              <p:nvPr/>
            </p:nvCxnSpPr>
            <p:spPr>
              <a:xfrm flipV="1">
                <a:off x="6101930" y="1070951"/>
                <a:ext cx="3558" cy="587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436380" y="1070951"/>
                <a:ext cx="7116" cy="587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098372" y="836125"/>
                <a:ext cx="341566" cy="34868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10" name="Straight Connector 9"/>
              <p:cNvCxnSpPr/>
              <p:nvPr/>
            </p:nvCxnSpPr>
            <p:spPr>
              <a:xfrm>
                <a:off x="6094814" y="1063836"/>
                <a:ext cx="341566"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3" idx="2"/>
              </p:cNvCxnSpPr>
              <p:nvPr/>
            </p:nvCxnSpPr>
            <p:spPr>
              <a:xfrm flipH="1" flipV="1">
                <a:off x="5952495" y="796987"/>
                <a:ext cx="105376" cy="1031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5615261" y="1129004"/>
                    <a:ext cx="355797"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cs typeface="Arial" pitchFamily="34" charset="0"/>
                                </a:rPr>
                              </m:ctrlPr>
                            </m:sSubPr>
                            <m:e>
                              <m:r>
                                <m:rPr>
                                  <m:sty m:val="p"/>
                                </m:rPr>
                                <a:rPr lang="en-US" sz="2200" b="0" i="0" smtClean="0">
                                  <a:latin typeface="Cambria Math"/>
                                  <a:cs typeface="Arial" pitchFamily="34" charset="0"/>
                                </a:rPr>
                                <m:t>y</m:t>
                              </m:r>
                            </m:e>
                            <m:sub>
                              <m:r>
                                <m:rPr>
                                  <m:sty m:val="p"/>
                                </m:rPr>
                                <a:rPr lang="en-US" sz="2200" b="0" i="0" smtClean="0">
                                  <a:latin typeface="Cambria Math"/>
                                  <a:cs typeface="Arial" pitchFamily="34" charset="0"/>
                                </a:rPr>
                                <m:t>N</m:t>
                              </m:r>
                            </m:sub>
                          </m:sSub>
                        </m:oMath>
                      </m:oMathPara>
                    </a14:m>
                    <a:endParaRPr lang="en-US" sz="2200" dirty="0">
                      <a:latin typeface="Arial" pitchFamily="34" charset="0"/>
                      <a:cs typeface="Arial" pitchFamily="34"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5615261" y="1129004"/>
                    <a:ext cx="355797" cy="430887"/>
                  </a:xfrm>
                  <a:prstGeom prst="rect">
                    <a:avLst/>
                  </a:prstGeom>
                  <a:blipFill rotWithShape="0">
                    <a:blip r:embed="rId4"/>
                    <a:stretch>
                      <a:fillRect l="-3448" r="-31034" b="-12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6449760" y="1149040"/>
                    <a:ext cx="1033838"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cs typeface="Arial" pitchFamily="34" charset="0"/>
                                </a:rPr>
                              </m:ctrlPr>
                            </m:sSubPr>
                            <m:e>
                              <m:r>
                                <m:rPr>
                                  <m:sty m:val="p"/>
                                </m:rPr>
                                <a:rPr lang="en-US" sz="2200" b="0" i="0" smtClean="0">
                                  <a:latin typeface="Cambria Math"/>
                                  <a:cs typeface="Arial" pitchFamily="34" charset="0"/>
                                </a:rPr>
                                <m:t>x</m:t>
                              </m:r>
                            </m:e>
                            <m:sub>
                              <m:r>
                                <m:rPr>
                                  <m:sty m:val="p"/>
                                </m:rPr>
                                <a:rPr lang="en-US" sz="2200" b="0" i="0" smtClean="0">
                                  <a:latin typeface="Cambria Math"/>
                                  <a:cs typeface="Arial" pitchFamily="34" charset="0"/>
                                </a:rPr>
                                <m:t>N</m:t>
                              </m:r>
                              <m:r>
                                <a:rPr lang="en-US" sz="2200" b="0" i="1" smtClean="0">
                                  <a:latin typeface="Cambria Math" panose="02040503050406030204" pitchFamily="18" charset="0"/>
                                  <a:cs typeface="Arial" pitchFamily="34" charset="0"/>
                                </a:rPr>
                                <m:t>+1</m:t>
                              </m:r>
                            </m:sub>
                          </m:sSub>
                        </m:oMath>
                      </m:oMathPara>
                    </a14:m>
                    <a:endParaRPr lang="en-US" sz="2200" dirty="0">
                      <a:latin typeface="Arial" pitchFamily="34" charset="0"/>
                      <a:cs typeface="Arial" pitchFamily="34" charset="0"/>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6449760" y="1149040"/>
                    <a:ext cx="1033838" cy="430887"/>
                  </a:xfrm>
                  <a:prstGeom prst="rect">
                    <a:avLst/>
                  </a:prstGeom>
                  <a:blipFill rotWithShape="0">
                    <a:blip r:embed="rId5"/>
                    <a:stretch>
                      <a:fillRect b="-2817"/>
                    </a:stretch>
                  </a:blipFill>
                </p:spPr>
                <p:txBody>
                  <a:bodyPr/>
                  <a:lstStyle/>
                  <a:p>
                    <a:r>
                      <a:rPr lang="en-US">
                        <a:noFill/>
                      </a:rPr>
                      <a:t> </a:t>
                    </a:r>
                  </a:p>
                </p:txBody>
              </p:sp>
            </mc:Fallback>
          </mc:AlternateContent>
          <p:sp>
            <p:nvSpPr>
              <p:cNvPr id="19" name="Freeform 18"/>
              <p:cNvSpPr/>
              <p:nvPr/>
            </p:nvSpPr>
            <p:spPr>
              <a:xfrm>
                <a:off x="5755489" y="1647343"/>
                <a:ext cx="1042881" cy="370030"/>
              </a:xfrm>
              <a:custGeom>
                <a:avLst/>
                <a:gdLst>
                  <a:gd name="connsiteX0" fmla="*/ 1317 w 1042881"/>
                  <a:gd name="connsiteY0" fmla="*/ 370030 h 370030"/>
                  <a:gd name="connsiteX1" fmla="*/ 1317 w 1042881"/>
                  <a:gd name="connsiteY1" fmla="*/ 266848 h 370030"/>
                  <a:gd name="connsiteX2" fmla="*/ 1317 w 1042881"/>
                  <a:gd name="connsiteY2" fmla="*/ 231269 h 370030"/>
                  <a:gd name="connsiteX3" fmla="*/ 19107 w 1042881"/>
                  <a:gd name="connsiteY3" fmla="*/ 185015 h 370030"/>
                  <a:gd name="connsiteX4" fmla="*/ 47571 w 1042881"/>
                  <a:gd name="connsiteY4" fmla="*/ 149435 h 370030"/>
                  <a:gd name="connsiteX5" fmla="*/ 111615 w 1042881"/>
                  <a:gd name="connsiteY5" fmla="*/ 99624 h 370030"/>
                  <a:gd name="connsiteX6" fmla="*/ 268165 w 1042881"/>
                  <a:gd name="connsiteY6" fmla="*/ 35580 h 370030"/>
                  <a:gd name="connsiteX7" fmla="*/ 460296 w 1042881"/>
                  <a:gd name="connsiteY7" fmla="*/ 0 h 370030"/>
                  <a:gd name="connsiteX8" fmla="*/ 677333 w 1042881"/>
                  <a:gd name="connsiteY8" fmla="*/ 10674 h 370030"/>
                  <a:gd name="connsiteX9" fmla="*/ 862348 w 1042881"/>
                  <a:gd name="connsiteY9" fmla="*/ 67602 h 370030"/>
                  <a:gd name="connsiteX10" fmla="*/ 1004667 w 1042881"/>
                  <a:gd name="connsiteY10" fmla="*/ 152993 h 370030"/>
                  <a:gd name="connsiteX11" fmla="*/ 1040246 w 1042881"/>
                  <a:gd name="connsiteY11" fmla="*/ 227711 h 370030"/>
                  <a:gd name="connsiteX12" fmla="*/ 1040246 w 1042881"/>
                  <a:gd name="connsiteY12" fmla="*/ 330892 h 37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2881" h="370030">
                    <a:moveTo>
                      <a:pt x="1317" y="370030"/>
                    </a:moveTo>
                    <a:lnTo>
                      <a:pt x="1317" y="266848"/>
                    </a:lnTo>
                    <a:cubicBezTo>
                      <a:pt x="1317" y="243721"/>
                      <a:pt x="-1648" y="244908"/>
                      <a:pt x="1317" y="231269"/>
                    </a:cubicBezTo>
                    <a:cubicBezTo>
                      <a:pt x="4282" y="217630"/>
                      <a:pt x="11398" y="198654"/>
                      <a:pt x="19107" y="185015"/>
                    </a:cubicBezTo>
                    <a:cubicBezTo>
                      <a:pt x="26816" y="171376"/>
                      <a:pt x="32153" y="163667"/>
                      <a:pt x="47571" y="149435"/>
                    </a:cubicBezTo>
                    <a:cubicBezTo>
                      <a:pt x="62989" y="135203"/>
                      <a:pt x="74849" y="118600"/>
                      <a:pt x="111615" y="99624"/>
                    </a:cubicBezTo>
                    <a:cubicBezTo>
                      <a:pt x="148381" y="80648"/>
                      <a:pt x="210052" y="52184"/>
                      <a:pt x="268165" y="35580"/>
                    </a:cubicBezTo>
                    <a:cubicBezTo>
                      <a:pt x="326279" y="18976"/>
                      <a:pt x="392101" y="4151"/>
                      <a:pt x="460296" y="0"/>
                    </a:cubicBezTo>
                    <a:cubicBezTo>
                      <a:pt x="528491" y="-4151"/>
                      <a:pt x="610324" y="-593"/>
                      <a:pt x="677333" y="10674"/>
                    </a:cubicBezTo>
                    <a:cubicBezTo>
                      <a:pt x="744342" y="21941"/>
                      <a:pt x="807792" y="43882"/>
                      <a:pt x="862348" y="67602"/>
                    </a:cubicBezTo>
                    <a:cubicBezTo>
                      <a:pt x="916904" y="91322"/>
                      <a:pt x="975017" y="126308"/>
                      <a:pt x="1004667" y="152993"/>
                    </a:cubicBezTo>
                    <a:cubicBezTo>
                      <a:pt x="1034317" y="179678"/>
                      <a:pt x="1034316" y="198061"/>
                      <a:pt x="1040246" y="227711"/>
                    </a:cubicBezTo>
                    <a:cubicBezTo>
                      <a:pt x="1046176" y="257361"/>
                      <a:pt x="1040246" y="330892"/>
                      <a:pt x="1040246" y="330892"/>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flipH="1">
                <a:off x="5755489" y="2013715"/>
                <a:ext cx="1317" cy="952598"/>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799393" y="1974577"/>
                <a:ext cx="2635" cy="1017339"/>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56806" y="2157984"/>
                <a:ext cx="1041564" cy="10973"/>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56806" y="2648102"/>
                <a:ext cx="1045222"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023473" y="2168957"/>
                <a:ext cx="0" cy="4791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6528816" y="2168957"/>
                <a:ext cx="3658" cy="4791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36" name="TextBox 14335"/>
                  <p:cNvSpPr txBox="1"/>
                  <p:nvPr/>
                </p:nvSpPr>
                <p:spPr>
                  <a:xfrm>
                    <a:off x="4532853" y="2150669"/>
                    <a:ext cx="1117260"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cs typeface="Arial" pitchFamily="34" charset="0"/>
                                </a:rPr>
                              </m:ctrlPr>
                            </m:sSubPr>
                            <m:e>
                              <m:r>
                                <m:rPr>
                                  <m:sty m:val="p"/>
                                </m:rPr>
                                <a:rPr lang="en-US" sz="2200" b="0" i="0" smtClean="0">
                                  <a:latin typeface="Cambria Math"/>
                                  <a:cs typeface="Arial" pitchFamily="34" charset="0"/>
                                </a:rPr>
                                <m:t>y</m:t>
                              </m:r>
                            </m:e>
                            <m:sub>
                              <m:r>
                                <m:rPr>
                                  <m:sty m:val="p"/>
                                </m:rPr>
                                <a:rPr lang="en-US" sz="2200" b="0" i="0" smtClean="0">
                                  <a:latin typeface="Cambria Math"/>
                                  <a:cs typeface="Arial" pitchFamily="34" charset="0"/>
                                </a:rPr>
                                <m:t>N</m:t>
                              </m:r>
                              <m:r>
                                <a:rPr lang="en-US" sz="2200" b="0" i="1" smtClean="0">
                                  <a:latin typeface="Cambria Math" panose="02040503050406030204" pitchFamily="18" charset="0"/>
                                  <a:cs typeface="Arial" pitchFamily="34" charset="0"/>
                                </a:rPr>
                                <m:t>−1</m:t>
                              </m:r>
                            </m:sub>
                          </m:sSub>
                        </m:oMath>
                      </m:oMathPara>
                    </a14:m>
                    <a:endParaRPr lang="en-US" sz="2200" dirty="0">
                      <a:latin typeface="Arial" pitchFamily="34" charset="0"/>
                      <a:cs typeface="Arial" pitchFamily="34" charset="0"/>
                    </a:endParaRPr>
                  </a:p>
                </p:txBody>
              </p:sp>
            </mc:Choice>
            <mc:Fallback xmlns="">
              <p:sp>
                <p:nvSpPr>
                  <p:cNvPr id="14336" name="TextBox 14335"/>
                  <p:cNvSpPr txBox="1">
                    <a:spLocks noRot="1" noChangeAspect="1" noMove="1" noResize="1" noEditPoints="1" noAdjustHandles="1" noChangeArrowheads="1" noChangeShapeType="1" noTextEdit="1"/>
                  </p:cNvSpPr>
                  <p:nvPr/>
                </p:nvSpPr>
                <p:spPr>
                  <a:xfrm>
                    <a:off x="4532853" y="2150669"/>
                    <a:ext cx="1117260" cy="430887"/>
                  </a:xfrm>
                  <a:prstGeom prst="rect">
                    <a:avLst/>
                  </a:prstGeom>
                  <a:blipFill rotWithShape="0">
                    <a:blip r:embed="rId6"/>
                    <a:stretch>
                      <a:fillRect b="-11268"/>
                    </a:stretch>
                  </a:blipFill>
                </p:spPr>
                <p:txBody>
                  <a:bodyPr/>
                  <a:lstStyle/>
                  <a:p>
                    <a:r>
                      <a:rPr lang="en-US">
                        <a:noFill/>
                      </a:rPr>
                      <a:t> </a:t>
                    </a:r>
                  </a:p>
                </p:txBody>
              </p:sp>
            </mc:Fallback>
          </mc:AlternateContent>
          <p:cxnSp>
            <p:nvCxnSpPr>
              <p:cNvPr id="14339" name="Straight Connector 14338"/>
              <p:cNvCxnSpPr/>
              <p:nvPr/>
            </p:nvCxnSpPr>
            <p:spPr>
              <a:xfrm>
                <a:off x="5573892" y="2349653"/>
                <a:ext cx="260569" cy="69849"/>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4340" name="TextBox 14339"/>
              <p:cNvSpPr txBox="1"/>
              <p:nvPr/>
            </p:nvSpPr>
            <p:spPr>
              <a:xfrm>
                <a:off x="6116332" y="1759133"/>
                <a:ext cx="266877" cy="369332"/>
              </a:xfrm>
              <a:prstGeom prst="rect">
                <a:avLst/>
              </a:prstGeom>
              <a:noFill/>
            </p:spPr>
            <p:txBody>
              <a:bodyPr wrap="square" rtlCol="0">
                <a:spAutoFit/>
              </a:bodyPr>
              <a:lstStyle/>
              <a:p>
                <a:r>
                  <a:rPr lang="en-US" dirty="0">
                    <a:latin typeface="Arial" pitchFamily="34" charset="0"/>
                    <a:cs typeface="Arial" pitchFamily="34" charset="0"/>
                  </a:rPr>
                  <a:t>N</a:t>
                </a:r>
              </a:p>
            </p:txBody>
          </p:sp>
          <p:sp>
            <p:nvSpPr>
              <p:cNvPr id="14341" name="TextBox 14340"/>
              <p:cNvSpPr txBox="1"/>
              <p:nvPr/>
            </p:nvSpPr>
            <p:spPr>
              <a:xfrm>
                <a:off x="6009825" y="2274570"/>
                <a:ext cx="979412" cy="369332"/>
              </a:xfrm>
              <a:prstGeom prst="rect">
                <a:avLst/>
              </a:prstGeom>
              <a:noFill/>
            </p:spPr>
            <p:txBody>
              <a:bodyPr wrap="square" rtlCol="0">
                <a:spAutoFit/>
              </a:bodyPr>
              <a:lstStyle/>
              <a:p>
                <a:r>
                  <a:rPr lang="en-US" dirty="0">
                    <a:latin typeface="Arial" pitchFamily="34" charset="0"/>
                    <a:cs typeface="Arial" pitchFamily="34" charset="0"/>
                  </a:rPr>
                  <a:t>N-1</a:t>
                </a:r>
              </a:p>
            </p:txBody>
          </p:sp>
          <mc:AlternateContent xmlns:mc="http://schemas.openxmlformats.org/markup-compatibility/2006" xmlns:a14="http://schemas.microsoft.com/office/drawing/2010/main">
            <mc:Choice Requires="a14">
              <p:sp>
                <p:nvSpPr>
                  <p:cNvPr id="14342" name="TextBox 14341"/>
                  <p:cNvSpPr txBox="1"/>
                  <p:nvPr/>
                </p:nvSpPr>
                <p:spPr>
                  <a:xfrm>
                    <a:off x="6934705" y="2082118"/>
                    <a:ext cx="54498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cs typeface="Arial" pitchFamily="34" charset="0"/>
                                </a:rPr>
                              </m:ctrlPr>
                            </m:sSubPr>
                            <m:e>
                              <m:r>
                                <m:rPr>
                                  <m:sty m:val="p"/>
                                </m:rPr>
                                <a:rPr lang="en-US" sz="2200" b="0" i="0" smtClean="0">
                                  <a:latin typeface="Cambria Math"/>
                                  <a:cs typeface="Arial" pitchFamily="34" charset="0"/>
                                </a:rPr>
                                <m:t>x</m:t>
                              </m:r>
                            </m:e>
                            <m:sub>
                              <m:r>
                                <m:rPr>
                                  <m:sty m:val="p"/>
                                </m:rPr>
                                <a:rPr lang="en-US" sz="2200" b="0" i="0" smtClean="0">
                                  <a:latin typeface="Cambria Math"/>
                                  <a:cs typeface="Arial" pitchFamily="34" charset="0"/>
                                </a:rPr>
                                <m:t>N</m:t>
                              </m:r>
                            </m:sub>
                          </m:sSub>
                        </m:oMath>
                      </m:oMathPara>
                    </a14:m>
                    <a:endParaRPr lang="en-US" sz="2200" dirty="0">
                      <a:latin typeface="Arial" pitchFamily="34" charset="0"/>
                      <a:cs typeface="Arial" pitchFamily="34" charset="0"/>
                    </a:endParaRPr>
                  </a:p>
                </p:txBody>
              </p:sp>
            </mc:Choice>
            <mc:Fallback xmlns="">
              <p:sp>
                <p:nvSpPr>
                  <p:cNvPr id="14342" name="TextBox 14341"/>
                  <p:cNvSpPr txBox="1">
                    <a:spLocks noRot="1" noChangeAspect="1" noMove="1" noResize="1" noEditPoints="1" noAdjustHandles="1" noChangeArrowheads="1" noChangeShapeType="1" noTextEdit="1"/>
                  </p:cNvSpPr>
                  <p:nvPr/>
                </p:nvSpPr>
                <p:spPr>
                  <a:xfrm>
                    <a:off x="6934705" y="2082118"/>
                    <a:ext cx="544983" cy="430887"/>
                  </a:xfrm>
                  <a:prstGeom prst="rect">
                    <a:avLst/>
                  </a:prstGeom>
                  <a:blipFill rotWithShape="0">
                    <a:blip r:embed="rId7"/>
                    <a:stretch>
                      <a:fillRect b="-4225"/>
                    </a:stretch>
                  </a:blipFill>
                </p:spPr>
                <p:txBody>
                  <a:bodyPr/>
                  <a:lstStyle/>
                  <a:p>
                    <a:r>
                      <a:rPr lang="en-US">
                        <a:noFill/>
                      </a:rPr>
                      <a:t> </a:t>
                    </a:r>
                  </a:p>
                </p:txBody>
              </p:sp>
            </mc:Fallback>
          </mc:AlternateContent>
          <p:sp>
            <p:nvSpPr>
              <p:cNvPr id="14343" name="Freeform 14342"/>
              <p:cNvSpPr/>
              <p:nvPr/>
            </p:nvSpPr>
            <p:spPr>
              <a:xfrm>
                <a:off x="5764688" y="2897566"/>
                <a:ext cx="1046749" cy="211440"/>
              </a:xfrm>
              <a:custGeom>
                <a:avLst/>
                <a:gdLst>
                  <a:gd name="connsiteX0" fmla="*/ 4249 w 1046749"/>
                  <a:gd name="connsiteY0" fmla="*/ 10226 h 211440"/>
                  <a:gd name="connsiteX1" fmla="*/ 592 w 1046749"/>
                  <a:gd name="connsiteY1" fmla="*/ 76063 h 211440"/>
                  <a:gd name="connsiteX2" fmla="*/ 15222 w 1046749"/>
                  <a:gd name="connsiteY2" fmla="*/ 105324 h 211440"/>
                  <a:gd name="connsiteX3" fmla="*/ 95689 w 1046749"/>
                  <a:gd name="connsiteY3" fmla="*/ 174818 h 211440"/>
                  <a:gd name="connsiteX4" fmla="*/ 165184 w 1046749"/>
                  <a:gd name="connsiteY4" fmla="*/ 200421 h 211440"/>
                  <a:gd name="connsiteX5" fmla="*/ 289542 w 1046749"/>
                  <a:gd name="connsiteY5" fmla="*/ 211394 h 211440"/>
                  <a:gd name="connsiteX6" fmla="*/ 428531 w 1046749"/>
                  <a:gd name="connsiteY6" fmla="*/ 196764 h 211440"/>
                  <a:gd name="connsiteX7" fmla="*/ 530944 w 1046749"/>
                  <a:gd name="connsiteY7" fmla="*/ 138242 h 211440"/>
                  <a:gd name="connsiteX8" fmla="*/ 633357 w 1046749"/>
                  <a:gd name="connsiteY8" fmla="*/ 57775 h 211440"/>
                  <a:gd name="connsiteX9" fmla="*/ 761373 w 1046749"/>
                  <a:gd name="connsiteY9" fmla="*/ 2911 h 211440"/>
                  <a:gd name="connsiteX10" fmla="*/ 933280 w 1046749"/>
                  <a:gd name="connsiteY10" fmla="*/ 17541 h 211440"/>
                  <a:gd name="connsiteX11" fmla="*/ 1046665 w 1046749"/>
                  <a:gd name="connsiteY11" fmla="*/ 101666 h 211440"/>
                  <a:gd name="connsiteX12" fmla="*/ 947910 w 1046749"/>
                  <a:gd name="connsiteY12" fmla="*/ 193106 h 211440"/>
                  <a:gd name="connsiteX13" fmla="*/ 743085 w 1046749"/>
                  <a:gd name="connsiteY13" fmla="*/ 204079 h 211440"/>
                  <a:gd name="connsiteX14" fmla="*/ 604096 w 1046749"/>
                  <a:gd name="connsiteY14" fmla="*/ 145557 h 211440"/>
                  <a:gd name="connsiteX15" fmla="*/ 563862 w 1046749"/>
                  <a:gd name="connsiteY15" fmla="*/ 112639 h 21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46749" h="211440">
                    <a:moveTo>
                      <a:pt x="4249" y="10226"/>
                    </a:moveTo>
                    <a:cubicBezTo>
                      <a:pt x="1506" y="35219"/>
                      <a:pt x="-1237" y="60213"/>
                      <a:pt x="592" y="76063"/>
                    </a:cubicBezTo>
                    <a:cubicBezTo>
                      <a:pt x="2421" y="91913"/>
                      <a:pt x="-627" y="88865"/>
                      <a:pt x="15222" y="105324"/>
                    </a:cubicBezTo>
                    <a:cubicBezTo>
                      <a:pt x="31071" y="121783"/>
                      <a:pt x="70695" y="158968"/>
                      <a:pt x="95689" y="174818"/>
                    </a:cubicBezTo>
                    <a:cubicBezTo>
                      <a:pt x="120683" y="190668"/>
                      <a:pt x="132875" y="194325"/>
                      <a:pt x="165184" y="200421"/>
                    </a:cubicBezTo>
                    <a:cubicBezTo>
                      <a:pt x="197493" y="206517"/>
                      <a:pt x="245651" y="212003"/>
                      <a:pt x="289542" y="211394"/>
                    </a:cubicBezTo>
                    <a:cubicBezTo>
                      <a:pt x="333433" y="210785"/>
                      <a:pt x="388297" y="208956"/>
                      <a:pt x="428531" y="196764"/>
                    </a:cubicBezTo>
                    <a:cubicBezTo>
                      <a:pt x="468765" y="184572"/>
                      <a:pt x="496806" y="161407"/>
                      <a:pt x="530944" y="138242"/>
                    </a:cubicBezTo>
                    <a:cubicBezTo>
                      <a:pt x="565082" y="115077"/>
                      <a:pt x="594952" y="80330"/>
                      <a:pt x="633357" y="57775"/>
                    </a:cubicBezTo>
                    <a:cubicBezTo>
                      <a:pt x="671762" y="35220"/>
                      <a:pt x="711386" y="9617"/>
                      <a:pt x="761373" y="2911"/>
                    </a:cubicBezTo>
                    <a:cubicBezTo>
                      <a:pt x="811360" y="-3795"/>
                      <a:pt x="885731" y="1082"/>
                      <a:pt x="933280" y="17541"/>
                    </a:cubicBezTo>
                    <a:cubicBezTo>
                      <a:pt x="980829" y="34000"/>
                      <a:pt x="1044227" y="72405"/>
                      <a:pt x="1046665" y="101666"/>
                    </a:cubicBezTo>
                    <a:cubicBezTo>
                      <a:pt x="1049103" y="130927"/>
                      <a:pt x="998507" y="176037"/>
                      <a:pt x="947910" y="193106"/>
                    </a:cubicBezTo>
                    <a:cubicBezTo>
                      <a:pt x="897313" y="210175"/>
                      <a:pt x="800387" y="212004"/>
                      <a:pt x="743085" y="204079"/>
                    </a:cubicBezTo>
                    <a:cubicBezTo>
                      <a:pt x="685783" y="196154"/>
                      <a:pt x="633967" y="160797"/>
                      <a:pt x="604096" y="145557"/>
                    </a:cubicBezTo>
                    <a:cubicBezTo>
                      <a:pt x="574226" y="130317"/>
                      <a:pt x="569044" y="121478"/>
                      <a:pt x="563862" y="112639"/>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5761973" y="3295025"/>
                <a:ext cx="1046749" cy="211440"/>
              </a:xfrm>
              <a:custGeom>
                <a:avLst/>
                <a:gdLst>
                  <a:gd name="connsiteX0" fmla="*/ 4249 w 1046749"/>
                  <a:gd name="connsiteY0" fmla="*/ 10226 h 211440"/>
                  <a:gd name="connsiteX1" fmla="*/ 592 w 1046749"/>
                  <a:gd name="connsiteY1" fmla="*/ 76063 h 211440"/>
                  <a:gd name="connsiteX2" fmla="*/ 15222 w 1046749"/>
                  <a:gd name="connsiteY2" fmla="*/ 105324 h 211440"/>
                  <a:gd name="connsiteX3" fmla="*/ 95689 w 1046749"/>
                  <a:gd name="connsiteY3" fmla="*/ 174818 h 211440"/>
                  <a:gd name="connsiteX4" fmla="*/ 165184 w 1046749"/>
                  <a:gd name="connsiteY4" fmla="*/ 200421 h 211440"/>
                  <a:gd name="connsiteX5" fmla="*/ 289542 w 1046749"/>
                  <a:gd name="connsiteY5" fmla="*/ 211394 h 211440"/>
                  <a:gd name="connsiteX6" fmla="*/ 428531 w 1046749"/>
                  <a:gd name="connsiteY6" fmla="*/ 196764 h 211440"/>
                  <a:gd name="connsiteX7" fmla="*/ 530944 w 1046749"/>
                  <a:gd name="connsiteY7" fmla="*/ 138242 h 211440"/>
                  <a:gd name="connsiteX8" fmla="*/ 633357 w 1046749"/>
                  <a:gd name="connsiteY8" fmla="*/ 57775 h 211440"/>
                  <a:gd name="connsiteX9" fmla="*/ 761373 w 1046749"/>
                  <a:gd name="connsiteY9" fmla="*/ 2911 h 211440"/>
                  <a:gd name="connsiteX10" fmla="*/ 933280 w 1046749"/>
                  <a:gd name="connsiteY10" fmla="*/ 17541 h 211440"/>
                  <a:gd name="connsiteX11" fmla="*/ 1046665 w 1046749"/>
                  <a:gd name="connsiteY11" fmla="*/ 101666 h 211440"/>
                  <a:gd name="connsiteX12" fmla="*/ 947910 w 1046749"/>
                  <a:gd name="connsiteY12" fmla="*/ 193106 h 211440"/>
                  <a:gd name="connsiteX13" fmla="*/ 743085 w 1046749"/>
                  <a:gd name="connsiteY13" fmla="*/ 204079 h 211440"/>
                  <a:gd name="connsiteX14" fmla="*/ 604096 w 1046749"/>
                  <a:gd name="connsiteY14" fmla="*/ 145557 h 211440"/>
                  <a:gd name="connsiteX15" fmla="*/ 563862 w 1046749"/>
                  <a:gd name="connsiteY15" fmla="*/ 112639 h 21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46749" h="211440">
                    <a:moveTo>
                      <a:pt x="4249" y="10226"/>
                    </a:moveTo>
                    <a:cubicBezTo>
                      <a:pt x="1506" y="35219"/>
                      <a:pt x="-1237" y="60213"/>
                      <a:pt x="592" y="76063"/>
                    </a:cubicBezTo>
                    <a:cubicBezTo>
                      <a:pt x="2421" y="91913"/>
                      <a:pt x="-627" y="88865"/>
                      <a:pt x="15222" y="105324"/>
                    </a:cubicBezTo>
                    <a:cubicBezTo>
                      <a:pt x="31071" y="121783"/>
                      <a:pt x="70695" y="158968"/>
                      <a:pt x="95689" y="174818"/>
                    </a:cubicBezTo>
                    <a:cubicBezTo>
                      <a:pt x="120683" y="190668"/>
                      <a:pt x="132875" y="194325"/>
                      <a:pt x="165184" y="200421"/>
                    </a:cubicBezTo>
                    <a:cubicBezTo>
                      <a:pt x="197493" y="206517"/>
                      <a:pt x="245651" y="212003"/>
                      <a:pt x="289542" y="211394"/>
                    </a:cubicBezTo>
                    <a:cubicBezTo>
                      <a:pt x="333433" y="210785"/>
                      <a:pt x="388297" y="208956"/>
                      <a:pt x="428531" y="196764"/>
                    </a:cubicBezTo>
                    <a:cubicBezTo>
                      <a:pt x="468765" y="184572"/>
                      <a:pt x="496806" y="161407"/>
                      <a:pt x="530944" y="138242"/>
                    </a:cubicBezTo>
                    <a:cubicBezTo>
                      <a:pt x="565082" y="115077"/>
                      <a:pt x="594952" y="80330"/>
                      <a:pt x="633357" y="57775"/>
                    </a:cubicBezTo>
                    <a:cubicBezTo>
                      <a:pt x="671762" y="35220"/>
                      <a:pt x="711386" y="9617"/>
                      <a:pt x="761373" y="2911"/>
                    </a:cubicBezTo>
                    <a:cubicBezTo>
                      <a:pt x="811360" y="-3795"/>
                      <a:pt x="885731" y="1082"/>
                      <a:pt x="933280" y="17541"/>
                    </a:cubicBezTo>
                    <a:cubicBezTo>
                      <a:pt x="980829" y="34000"/>
                      <a:pt x="1044227" y="72405"/>
                      <a:pt x="1046665" y="101666"/>
                    </a:cubicBezTo>
                    <a:cubicBezTo>
                      <a:pt x="1049103" y="130927"/>
                      <a:pt x="998507" y="176037"/>
                      <a:pt x="947910" y="193106"/>
                    </a:cubicBezTo>
                    <a:cubicBezTo>
                      <a:pt x="897313" y="210175"/>
                      <a:pt x="800387" y="212004"/>
                      <a:pt x="743085" y="204079"/>
                    </a:cubicBezTo>
                    <a:cubicBezTo>
                      <a:pt x="685783" y="196154"/>
                      <a:pt x="633967" y="160797"/>
                      <a:pt x="604096" y="145557"/>
                    </a:cubicBezTo>
                    <a:cubicBezTo>
                      <a:pt x="574226" y="130317"/>
                      <a:pt x="569044" y="121478"/>
                      <a:pt x="563862" y="112639"/>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345" name="Straight Connector 14344"/>
              <p:cNvCxnSpPr>
                <a:stCxn id="40" idx="11"/>
              </p:cNvCxnSpPr>
              <p:nvPr/>
            </p:nvCxnSpPr>
            <p:spPr>
              <a:xfrm flipH="1">
                <a:off x="5752813" y="3404799"/>
                <a:ext cx="9244" cy="1126967"/>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347" name="Straight Connector 14346"/>
              <p:cNvCxnSpPr>
                <a:stCxn id="40" idx="1"/>
              </p:cNvCxnSpPr>
              <p:nvPr/>
            </p:nvCxnSpPr>
            <p:spPr>
              <a:xfrm>
                <a:off x="6808130" y="3430402"/>
                <a:ext cx="3016" cy="110136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5" name="Freeform 44"/>
              <p:cNvSpPr/>
              <p:nvPr/>
            </p:nvSpPr>
            <p:spPr>
              <a:xfrm rot="10800000">
                <a:off x="5752813" y="4394305"/>
                <a:ext cx="1058332" cy="370030"/>
              </a:xfrm>
              <a:custGeom>
                <a:avLst/>
                <a:gdLst>
                  <a:gd name="connsiteX0" fmla="*/ 1317 w 1042881"/>
                  <a:gd name="connsiteY0" fmla="*/ 370030 h 370030"/>
                  <a:gd name="connsiteX1" fmla="*/ 1317 w 1042881"/>
                  <a:gd name="connsiteY1" fmla="*/ 266848 h 370030"/>
                  <a:gd name="connsiteX2" fmla="*/ 1317 w 1042881"/>
                  <a:gd name="connsiteY2" fmla="*/ 231269 h 370030"/>
                  <a:gd name="connsiteX3" fmla="*/ 19107 w 1042881"/>
                  <a:gd name="connsiteY3" fmla="*/ 185015 h 370030"/>
                  <a:gd name="connsiteX4" fmla="*/ 47571 w 1042881"/>
                  <a:gd name="connsiteY4" fmla="*/ 149435 h 370030"/>
                  <a:gd name="connsiteX5" fmla="*/ 111615 w 1042881"/>
                  <a:gd name="connsiteY5" fmla="*/ 99624 h 370030"/>
                  <a:gd name="connsiteX6" fmla="*/ 268165 w 1042881"/>
                  <a:gd name="connsiteY6" fmla="*/ 35580 h 370030"/>
                  <a:gd name="connsiteX7" fmla="*/ 460296 w 1042881"/>
                  <a:gd name="connsiteY7" fmla="*/ 0 h 370030"/>
                  <a:gd name="connsiteX8" fmla="*/ 677333 w 1042881"/>
                  <a:gd name="connsiteY8" fmla="*/ 10674 h 370030"/>
                  <a:gd name="connsiteX9" fmla="*/ 862348 w 1042881"/>
                  <a:gd name="connsiteY9" fmla="*/ 67602 h 370030"/>
                  <a:gd name="connsiteX10" fmla="*/ 1004667 w 1042881"/>
                  <a:gd name="connsiteY10" fmla="*/ 152993 h 370030"/>
                  <a:gd name="connsiteX11" fmla="*/ 1040246 w 1042881"/>
                  <a:gd name="connsiteY11" fmla="*/ 227711 h 370030"/>
                  <a:gd name="connsiteX12" fmla="*/ 1040246 w 1042881"/>
                  <a:gd name="connsiteY12" fmla="*/ 330892 h 37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2881" h="370030">
                    <a:moveTo>
                      <a:pt x="1317" y="370030"/>
                    </a:moveTo>
                    <a:lnTo>
                      <a:pt x="1317" y="266848"/>
                    </a:lnTo>
                    <a:cubicBezTo>
                      <a:pt x="1317" y="243721"/>
                      <a:pt x="-1648" y="244908"/>
                      <a:pt x="1317" y="231269"/>
                    </a:cubicBezTo>
                    <a:cubicBezTo>
                      <a:pt x="4282" y="217630"/>
                      <a:pt x="11398" y="198654"/>
                      <a:pt x="19107" y="185015"/>
                    </a:cubicBezTo>
                    <a:cubicBezTo>
                      <a:pt x="26816" y="171376"/>
                      <a:pt x="32153" y="163667"/>
                      <a:pt x="47571" y="149435"/>
                    </a:cubicBezTo>
                    <a:cubicBezTo>
                      <a:pt x="62989" y="135203"/>
                      <a:pt x="74849" y="118600"/>
                      <a:pt x="111615" y="99624"/>
                    </a:cubicBezTo>
                    <a:cubicBezTo>
                      <a:pt x="148381" y="80648"/>
                      <a:pt x="210052" y="52184"/>
                      <a:pt x="268165" y="35580"/>
                    </a:cubicBezTo>
                    <a:cubicBezTo>
                      <a:pt x="326279" y="18976"/>
                      <a:pt x="392101" y="4151"/>
                      <a:pt x="460296" y="0"/>
                    </a:cubicBezTo>
                    <a:cubicBezTo>
                      <a:pt x="528491" y="-4151"/>
                      <a:pt x="610324" y="-593"/>
                      <a:pt x="677333" y="10674"/>
                    </a:cubicBezTo>
                    <a:cubicBezTo>
                      <a:pt x="744342" y="21941"/>
                      <a:pt x="807792" y="43882"/>
                      <a:pt x="862348" y="67602"/>
                    </a:cubicBezTo>
                    <a:cubicBezTo>
                      <a:pt x="916904" y="91322"/>
                      <a:pt x="975017" y="126308"/>
                      <a:pt x="1004667" y="152993"/>
                    </a:cubicBezTo>
                    <a:cubicBezTo>
                      <a:pt x="1034317" y="179678"/>
                      <a:pt x="1034316" y="198061"/>
                      <a:pt x="1040246" y="227711"/>
                    </a:cubicBezTo>
                    <a:cubicBezTo>
                      <a:pt x="1046176" y="257361"/>
                      <a:pt x="1040246" y="330892"/>
                      <a:pt x="1040246" y="330892"/>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349" name="Straight Connector 14348"/>
              <p:cNvCxnSpPr/>
              <p:nvPr/>
            </p:nvCxnSpPr>
            <p:spPr>
              <a:xfrm>
                <a:off x="5762057" y="3749040"/>
                <a:ext cx="1039971" cy="3658"/>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351" name="Straight Connector 14350"/>
              <p:cNvCxnSpPr/>
              <p:nvPr/>
            </p:nvCxnSpPr>
            <p:spPr>
              <a:xfrm>
                <a:off x="5762057" y="4257448"/>
                <a:ext cx="103997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353" name="Straight Arrow Connector 14352"/>
              <p:cNvCxnSpPr/>
              <p:nvPr/>
            </p:nvCxnSpPr>
            <p:spPr>
              <a:xfrm flipV="1">
                <a:off x="6023473" y="3752698"/>
                <a:ext cx="0" cy="5047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55" name="Straight Arrow Connector 14354"/>
              <p:cNvCxnSpPr/>
              <p:nvPr/>
            </p:nvCxnSpPr>
            <p:spPr>
              <a:xfrm flipH="1">
                <a:off x="6528816" y="3752698"/>
                <a:ext cx="3658" cy="5047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56" name="TextBox 14355"/>
              <p:cNvSpPr txBox="1"/>
              <p:nvPr/>
            </p:nvSpPr>
            <p:spPr>
              <a:xfrm>
                <a:off x="6117681" y="3367966"/>
                <a:ext cx="322257" cy="430887"/>
              </a:xfrm>
              <a:prstGeom prst="rect">
                <a:avLst/>
              </a:prstGeom>
              <a:noFill/>
            </p:spPr>
            <p:txBody>
              <a:bodyPr wrap="square" rtlCol="0">
                <a:spAutoFit/>
              </a:bodyPr>
              <a:lstStyle/>
              <a:p>
                <a:r>
                  <a:rPr lang="en-US" sz="2200" dirty="0">
                    <a:latin typeface="Arial" pitchFamily="34" charset="0"/>
                    <a:cs typeface="Arial" pitchFamily="34" charset="0"/>
                  </a:rPr>
                  <a:t>2</a:t>
                </a:r>
              </a:p>
            </p:txBody>
          </p:sp>
          <p:sp>
            <p:nvSpPr>
              <p:cNvPr id="55" name="TextBox 54"/>
              <p:cNvSpPr txBox="1"/>
              <p:nvPr/>
            </p:nvSpPr>
            <p:spPr>
              <a:xfrm>
                <a:off x="6116459" y="3826561"/>
                <a:ext cx="322257" cy="430887"/>
              </a:xfrm>
              <a:prstGeom prst="rect">
                <a:avLst/>
              </a:prstGeom>
              <a:noFill/>
            </p:spPr>
            <p:txBody>
              <a:bodyPr wrap="square" rtlCol="0">
                <a:spAutoFit/>
              </a:bodyPr>
              <a:lstStyle/>
              <a:p>
                <a:r>
                  <a:rPr lang="en-US" sz="2200" dirty="0">
                    <a:latin typeface="Arial" pitchFamily="34" charset="0"/>
                    <a:cs typeface="Arial" pitchFamily="34" charset="0"/>
                  </a:rPr>
                  <a:t>1</a:t>
                </a:r>
              </a:p>
            </p:txBody>
          </p:sp>
          <mc:AlternateContent xmlns:mc="http://schemas.openxmlformats.org/markup-compatibility/2006" xmlns:a14="http://schemas.microsoft.com/office/drawing/2010/main">
            <mc:Choice Requires="a14">
              <p:sp>
                <p:nvSpPr>
                  <p:cNvPr id="56" name="TextBox 55"/>
                  <p:cNvSpPr txBox="1"/>
                  <p:nvPr/>
                </p:nvSpPr>
                <p:spPr>
                  <a:xfrm>
                    <a:off x="5094603" y="3657457"/>
                    <a:ext cx="322257"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cs typeface="Arial" pitchFamily="34" charset="0"/>
                                </a:rPr>
                              </m:ctrlPr>
                            </m:sSubPr>
                            <m:e>
                              <m:r>
                                <m:rPr>
                                  <m:sty m:val="p"/>
                                </m:rPr>
                                <a:rPr lang="en-US" sz="2200" b="0" i="0" smtClean="0">
                                  <a:latin typeface="Cambria Math"/>
                                  <a:cs typeface="Arial" pitchFamily="34" charset="0"/>
                                </a:rPr>
                                <m:t>y</m:t>
                              </m:r>
                            </m:e>
                            <m:sub>
                              <m:r>
                                <a:rPr lang="en-US" sz="2200" b="0" i="0" smtClean="0">
                                  <a:latin typeface="Cambria Math"/>
                                  <a:cs typeface="Arial" pitchFamily="34" charset="0"/>
                                </a:rPr>
                                <m:t>1</m:t>
                              </m:r>
                            </m:sub>
                          </m:sSub>
                        </m:oMath>
                      </m:oMathPara>
                    </a14:m>
                    <a:endParaRPr lang="en-US" sz="2200" dirty="0">
                      <a:latin typeface="Arial" pitchFamily="34" charset="0"/>
                      <a:cs typeface="Arial" pitchFamily="34" charset="0"/>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5094603" y="3657457"/>
                    <a:ext cx="322257" cy="430887"/>
                  </a:xfrm>
                  <a:prstGeom prst="rect">
                    <a:avLst/>
                  </a:prstGeom>
                  <a:blipFill rotWithShape="0">
                    <a:blip r:embed="rId8"/>
                    <a:stretch>
                      <a:fillRect l="-3846" r="-30769" b="-112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7046067" y="3657456"/>
                    <a:ext cx="322257"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cs typeface="Arial" pitchFamily="34" charset="0"/>
                                </a:rPr>
                              </m:ctrlPr>
                            </m:sSubPr>
                            <m:e>
                              <m:r>
                                <m:rPr>
                                  <m:sty m:val="p"/>
                                </m:rPr>
                                <a:rPr lang="en-US" sz="2200" b="0" i="0" smtClean="0">
                                  <a:latin typeface="Cambria Math"/>
                                  <a:cs typeface="Arial" pitchFamily="34" charset="0"/>
                                </a:rPr>
                                <m:t>x</m:t>
                              </m:r>
                            </m:e>
                            <m:sub>
                              <m:r>
                                <a:rPr lang="en-US" sz="2200" b="0" i="0" smtClean="0">
                                  <a:latin typeface="Cambria Math"/>
                                  <a:cs typeface="Arial" pitchFamily="34" charset="0"/>
                                </a:rPr>
                                <m:t>2</m:t>
                              </m:r>
                            </m:sub>
                          </m:sSub>
                        </m:oMath>
                      </m:oMathPara>
                    </a14:m>
                    <a:endParaRPr lang="en-US" sz="2200" dirty="0">
                      <a:latin typeface="Arial" pitchFamily="34" charset="0"/>
                      <a:cs typeface="Arial" pitchFamily="34" charset="0"/>
                    </a:endParaRPr>
                  </a:p>
                </p:txBody>
              </p:sp>
            </mc:Choice>
            <mc:Fallback xmlns="">
              <p:sp>
                <p:nvSpPr>
                  <p:cNvPr id="57" name="TextBox 56"/>
                  <p:cNvSpPr txBox="1">
                    <a:spLocks noRot="1" noChangeAspect="1" noMove="1" noResize="1" noEditPoints="1" noAdjustHandles="1" noChangeArrowheads="1" noChangeShapeType="1" noTextEdit="1"/>
                  </p:cNvSpPr>
                  <p:nvPr/>
                </p:nvSpPr>
                <p:spPr>
                  <a:xfrm>
                    <a:off x="7046067" y="3657456"/>
                    <a:ext cx="322257" cy="430887"/>
                  </a:xfrm>
                  <a:prstGeom prst="rect">
                    <a:avLst/>
                  </a:prstGeom>
                  <a:blipFill rotWithShape="0">
                    <a:blip r:embed="rId9"/>
                    <a:stretch>
                      <a:fillRect r="-32692" b="-2817"/>
                    </a:stretch>
                  </a:blipFill>
                </p:spPr>
                <p:txBody>
                  <a:bodyPr/>
                  <a:lstStyle/>
                  <a:p>
                    <a:r>
                      <a:rPr lang="en-US">
                        <a:noFill/>
                      </a:rPr>
                      <a:t> </a:t>
                    </a:r>
                  </a:p>
                </p:txBody>
              </p:sp>
            </mc:Fallback>
          </mc:AlternateContent>
          <p:pic>
            <p:nvPicPr>
              <p:cNvPr id="205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10800000">
                <a:off x="5931531" y="4581256"/>
                <a:ext cx="817563" cy="119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14357" name="TextBox 14356"/>
                  <p:cNvSpPr txBox="1"/>
                  <p:nvPr/>
                </p:nvSpPr>
                <p:spPr>
                  <a:xfrm>
                    <a:off x="5654110" y="4787524"/>
                    <a:ext cx="318260"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cs typeface="Arial" pitchFamily="34" charset="0"/>
                                </a:rPr>
                              </m:ctrlPr>
                            </m:sSubPr>
                            <m:e>
                              <m:r>
                                <m:rPr>
                                  <m:sty m:val="p"/>
                                </m:rPr>
                                <a:rPr lang="en-US" sz="2200" b="0" i="0" smtClean="0">
                                  <a:latin typeface="Cambria Math"/>
                                  <a:cs typeface="Arial" pitchFamily="34" charset="0"/>
                                </a:rPr>
                                <m:t>y</m:t>
                              </m:r>
                            </m:e>
                            <m:sub>
                              <m:r>
                                <a:rPr lang="en-US" sz="2200" b="0" i="0" smtClean="0">
                                  <a:latin typeface="Cambria Math"/>
                                  <a:cs typeface="Arial" pitchFamily="34" charset="0"/>
                                </a:rPr>
                                <m:t>0</m:t>
                              </m:r>
                            </m:sub>
                          </m:sSub>
                        </m:oMath>
                      </m:oMathPara>
                    </a14:m>
                    <a:endParaRPr lang="en-US" sz="2200" dirty="0">
                      <a:latin typeface="Arial" pitchFamily="34" charset="0"/>
                      <a:cs typeface="Arial" pitchFamily="34" charset="0"/>
                    </a:endParaRPr>
                  </a:p>
                </p:txBody>
              </p:sp>
            </mc:Choice>
            <mc:Fallback xmlns="">
              <p:sp>
                <p:nvSpPr>
                  <p:cNvPr id="14357" name="TextBox 14356"/>
                  <p:cNvSpPr txBox="1">
                    <a:spLocks noRot="1" noChangeAspect="1" noMove="1" noResize="1" noEditPoints="1" noAdjustHandles="1" noChangeArrowheads="1" noChangeShapeType="1" noTextEdit="1"/>
                  </p:cNvSpPr>
                  <p:nvPr/>
                </p:nvSpPr>
                <p:spPr>
                  <a:xfrm>
                    <a:off x="5654110" y="4787524"/>
                    <a:ext cx="318260" cy="430887"/>
                  </a:xfrm>
                  <a:prstGeom prst="rect">
                    <a:avLst/>
                  </a:prstGeom>
                  <a:blipFill rotWithShape="0">
                    <a:blip r:embed="rId11"/>
                    <a:stretch>
                      <a:fillRect l="-1923" r="-34615" b="-112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6501365" y="4787525"/>
                    <a:ext cx="318260"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cs typeface="Arial" pitchFamily="34" charset="0"/>
                                </a:rPr>
                              </m:ctrlPr>
                            </m:sSubPr>
                            <m:e>
                              <m:r>
                                <m:rPr>
                                  <m:sty m:val="p"/>
                                </m:rPr>
                                <a:rPr lang="en-US" sz="2200" b="0" i="0" smtClean="0">
                                  <a:latin typeface="Cambria Math"/>
                                  <a:cs typeface="Arial" pitchFamily="34" charset="0"/>
                                </a:rPr>
                                <m:t>x</m:t>
                              </m:r>
                            </m:e>
                            <m:sub>
                              <m:r>
                                <a:rPr lang="en-US" sz="2200" b="0" i="0" smtClean="0">
                                  <a:latin typeface="Cambria Math"/>
                                  <a:cs typeface="Arial" pitchFamily="34" charset="0"/>
                                </a:rPr>
                                <m:t>1</m:t>
                              </m:r>
                            </m:sub>
                          </m:sSub>
                        </m:oMath>
                      </m:oMathPara>
                    </a14:m>
                    <a:endParaRPr lang="en-US" sz="2200" dirty="0">
                      <a:latin typeface="Arial" pitchFamily="34" charset="0"/>
                      <a:cs typeface="Arial" pitchFamily="34" charset="0"/>
                    </a:endParaRPr>
                  </a:p>
                </p:txBody>
              </p:sp>
            </mc:Choice>
            <mc:Fallback xmlns="">
              <p:sp>
                <p:nvSpPr>
                  <p:cNvPr id="66" name="TextBox 65"/>
                  <p:cNvSpPr txBox="1">
                    <a:spLocks noRot="1" noChangeAspect="1" noMove="1" noResize="1" noEditPoints="1" noAdjustHandles="1" noChangeArrowheads="1" noChangeShapeType="1" noTextEdit="1"/>
                  </p:cNvSpPr>
                  <p:nvPr/>
                </p:nvSpPr>
                <p:spPr>
                  <a:xfrm>
                    <a:off x="6501365" y="4787525"/>
                    <a:ext cx="318260" cy="430887"/>
                  </a:xfrm>
                  <a:prstGeom prst="rect">
                    <a:avLst/>
                  </a:prstGeom>
                  <a:blipFill rotWithShape="0">
                    <a:blip r:embed="rId12"/>
                    <a:stretch>
                      <a:fillRect r="-30769" b="-1408"/>
                    </a:stretch>
                  </a:blipFill>
                </p:spPr>
                <p:txBody>
                  <a:bodyPr/>
                  <a:lstStyle/>
                  <a:p>
                    <a:r>
                      <a:rPr lang="en-US">
                        <a:noFill/>
                      </a:rPr>
                      <a:t> </a:t>
                    </a:r>
                  </a:p>
                </p:txBody>
              </p:sp>
            </mc:Fallback>
          </mc:AlternateContent>
          <p:sp>
            <p:nvSpPr>
              <p:cNvPr id="14358" name="TextBox 14357"/>
              <p:cNvSpPr txBox="1"/>
              <p:nvPr/>
            </p:nvSpPr>
            <p:spPr>
              <a:xfrm>
                <a:off x="5255732" y="5676427"/>
                <a:ext cx="2168232" cy="430887"/>
              </a:xfrm>
              <a:prstGeom prst="rect">
                <a:avLst/>
              </a:prstGeom>
              <a:noFill/>
            </p:spPr>
            <p:txBody>
              <a:bodyPr wrap="square" rtlCol="0">
                <a:spAutoFit/>
              </a:bodyPr>
              <a:lstStyle/>
              <a:p>
                <a:pPr algn="ctr"/>
                <a:r>
                  <a:rPr lang="en-US" sz="2200" dirty="0">
                    <a:latin typeface="Arial" pitchFamily="34" charset="0"/>
                    <a:cs typeface="Arial" pitchFamily="34" charset="0"/>
                  </a:rPr>
                  <a:t>Total </a:t>
                </a:r>
                <a:r>
                  <a:rPr lang="en-US" sz="2200" dirty="0" err="1">
                    <a:latin typeface="Arial" pitchFamily="34" charset="0"/>
                    <a:cs typeface="Arial" pitchFamily="34" charset="0"/>
                  </a:rPr>
                  <a:t>reboiler</a:t>
                </a:r>
                <a:endParaRPr lang="en-US" sz="2200" dirty="0">
                  <a:latin typeface="Arial" pitchFamily="34" charset="0"/>
                  <a:cs typeface="Arial" pitchFamily="34" charset="0"/>
                </a:endParaRPr>
              </a:p>
            </p:txBody>
          </p:sp>
          <p:sp>
            <p:nvSpPr>
              <p:cNvPr id="68" name="TextBox 67"/>
              <p:cNvSpPr txBox="1"/>
              <p:nvPr/>
            </p:nvSpPr>
            <p:spPr>
              <a:xfrm>
                <a:off x="4972166" y="309890"/>
                <a:ext cx="2555208" cy="430887"/>
              </a:xfrm>
              <a:prstGeom prst="rect">
                <a:avLst/>
              </a:prstGeom>
              <a:noFill/>
            </p:spPr>
            <p:txBody>
              <a:bodyPr wrap="square" rtlCol="0">
                <a:spAutoFit/>
              </a:bodyPr>
              <a:lstStyle/>
              <a:p>
                <a:pPr algn="ctr"/>
                <a:r>
                  <a:rPr lang="en-US" sz="2200" dirty="0">
                    <a:latin typeface="Arial" pitchFamily="34" charset="0"/>
                    <a:cs typeface="Arial" pitchFamily="34" charset="0"/>
                  </a:rPr>
                  <a:t>Total condenser</a:t>
                </a:r>
              </a:p>
            </p:txBody>
          </p:sp>
          <p:cxnSp>
            <p:nvCxnSpPr>
              <p:cNvPr id="69" name="Straight Connector 68"/>
              <p:cNvCxnSpPr/>
              <p:nvPr/>
            </p:nvCxnSpPr>
            <p:spPr>
              <a:xfrm>
                <a:off x="5615261" y="3968282"/>
                <a:ext cx="260569" cy="69849"/>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6736045" y="3946159"/>
                <a:ext cx="260569" cy="69849"/>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6681152" y="2366112"/>
                <a:ext cx="260569" cy="69849"/>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32524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9277" y="548037"/>
            <a:ext cx="8039594" cy="2285011"/>
          </a:xfrm>
        </p:spPr>
        <p:txBody>
          <a:bodyPr>
            <a:normAutofit/>
          </a:bodyPr>
          <a:lstStyle/>
          <a:p>
            <a:r>
              <a:rPr lang="en-US" dirty="0"/>
              <a:t>Compound R and compound S are separated by batch distillation. Given </a:t>
            </a:r>
            <a:r>
              <a:rPr lang="en-US" dirty="0" err="1"/>
              <a:t>P</a:t>
            </a:r>
            <a:r>
              <a:rPr lang="en-US" baseline="-25000" dirty="0" err="1"/>
              <a:t>R</a:t>
            </a:r>
            <a:r>
              <a:rPr lang="en-US" baseline="30000" dirty="0" err="1"/>
              <a:t>sat</a:t>
            </a:r>
            <a:r>
              <a:rPr lang="en-US" baseline="30000" dirty="0"/>
              <a:t> </a:t>
            </a:r>
            <a:r>
              <a:rPr lang="en-US" dirty="0"/>
              <a:t>&lt; </a:t>
            </a:r>
            <a:r>
              <a:rPr lang="en-US" dirty="0" err="1"/>
              <a:t>P</a:t>
            </a:r>
            <a:r>
              <a:rPr lang="en-US" baseline="-25000" dirty="0" err="1"/>
              <a:t>s</a:t>
            </a:r>
            <a:r>
              <a:rPr lang="en-US" baseline="30000" dirty="0" err="1"/>
              <a:t>sat</a:t>
            </a:r>
            <a:r>
              <a:rPr lang="en-US" dirty="0"/>
              <a:t> and the solution is ideal, the mole fraction of S in the distillate _________ as the process proceeds.</a:t>
            </a:r>
          </a:p>
        </p:txBody>
      </p:sp>
      <p:sp>
        <p:nvSpPr>
          <p:cNvPr id="3" name="Text Placeholder 2"/>
          <p:cNvSpPr>
            <a:spLocks noGrp="1"/>
          </p:cNvSpPr>
          <p:nvPr>
            <p:ph type="body" sz="quarter" idx="14"/>
          </p:nvPr>
        </p:nvSpPr>
        <p:spPr>
          <a:xfrm>
            <a:off x="605642" y="3672751"/>
            <a:ext cx="4957973" cy="1992357"/>
          </a:xfrm>
        </p:spPr>
        <p:txBody>
          <a:bodyPr/>
          <a:lstStyle/>
          <a:p>
            <a:pPr>
              <a:lnSpc>
                <a:spcPct val="100000"/>
              </a:lnSpc>
              <a:spcAft>
                <a:spcPts val="1200"/>
              </a:spcAft>
            </a:pPr>
            <a:r>
              <a:rPr lang="en-US" dirty="0"/>
              <a:t>increases</a:t>
            </a:r>
          </a:p>
          <a:p>
            <a:pPr>
              <a:lnSpc>
                <a:spcPct val="100000"/>
              </a:lnSpc>
              <a:spcAft>
                <a:spcPts val="1200"/>
              </a:spcAft>
            </a:pPr>
            <a:r>
              <a:rPr lang="en-US" dirty="0"/>
              <a:t>decreases</a:t>
            </a:r>
          </a:p>
          <a:p>
            <a:pPr>
              <a:lnSpc>
                <a:spcPct val="100000"/>
              </a:lnSpc>
              <a:spcAft>
                <a:spcPts val="1200"/>
              </a:spcAft>
            </a:pPr>
            <a:r>
              <a:rPr lang="en-US" dirty="0"/>
              <a:t>depends on initial mole fractions</a:t>
            </a:r>
          </a:p>
        </p:txBody>
      </p:sp>
      <p:grpSp>
        <p:nvGrpSpPr>
          <p:cNvPr id="17" name="Group 16"/>
          <p:cNvGrpSpPr/>
          <p:nvPr/>
        </p:nvGrpSpPr>
        <p:grpSpPr>
          <a:xfrm>
            <a:off x="5838019" y="2402489"/>
            <a:ext cx="2707019" cy="2871220"/>
            <a:chOff x="5071621" y="2852552"/>
            <a:chExt cx="2707019" cy="2871220"/>
          </a:xfrm>
        </p:grpSpPr>
        <p:sp>
          <p:nvSpPr>
            <p:cNvPr id="18" name="Rectangle 17"/>
            <p:cNvSpPr/>
            <p:nvPr/>
          </p:nvSpPr>
          <p:spPr>
            <a:xfrm>
              <a:off x="6867426" y="2856322"/>
              <a:ext cx="150829" cy="718173"/>
            </a:xfrm>
            <a:prstGeom prst="rect">
              <a:avLst/>
            </a:prstGeom>
            <a:solidFill>
              <a:schemeClr val="bg1">
                <a:lumMod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ectangle 18"/>
            <p:cNvSpPr/>
            <p:nvPr/>
          </p:nvSpPr>
          <p:spPr>
            <a:xfrm>
              <a:off x="6867426" y="2852552"/>
              <a:ext cx="840513" cy="131976"/>
            </a:xfrm>
            <a:prstGeom prst="rect">
              <a:avLst/>
            </a:prstGeom>
            <a:solidFill>
              <a:schemeClr val="bg1">
                <a:lumMod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Callout 19"/>
            <p:cNvSpPr/>
            <p:nvPr/>
          </p:nvSpPr>
          <p:spPr>
            <a:xfrm rot="9731077">
              <a:off x="7637238" y="3002544"/>
              <a:ext cx="141402" cy="150828"/>
            </a:xfrm>
            <a:prstGeom prst="wedgeEllipseCallou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TextBox 20"/>
            <p:cNvSpPr txBox="1"/>
            <p:nvPr/>
          </p:nvSpPr>
          <p:spPr>
            <a:xfrm>
              <a:off x="5554192" y="4002483"/>
              <a:ext cx="1201920" cy="492443"/>
            </a:xfrm>
            <a:prstGeom prst="rect">
              <a:avLst/>
            </a:prstGeom>
            <a:noFill/>
          </p:spPr>
          <p:txBody>
            <a:bodyPr wrap="square" rtlCol="0">
              <a:spAutoFit/>
            </a:bodyPr>
            <a:lstStyle/>
            <a:p>
              <a:pPr algn="ctr"/>
              <a:r>
                <a:rPr lang="en-US" sz="2600" dirty="0" err="1">
                  <a:solidFill>
                    <a:prstClr val="black"/>
                  </a:solidFill>
                  <a:latin typeface="Arial" pitchFamily="34" charset="0"/>
                  <a:cs typeface="Arial" pitchFamily="34" charset="0"/>
                </a:rPr>
                <a:t>x</a:t>
              </a:r>
              <a:r>
                <a:rPr lang="en-US" sz="2600" baseline="-30000" dirty="0" err="1">
                  <a:solidFill>
                    <a:prstClr val="black"/>
                  </a:solidFill>
                  <a:latin typeface="Arial" pitchFamily="34" charset="0"/>
                  <a:cs typeface="Arial" pitchFamily="34" charset="0"/>
                </a:rPr>
                <a:t>R</a:t>
              </a:r>
              <a:r>
                <a:rPr lang="en-US" sz="2600" dirty="0">
                  <a:solidFill>
                    <a:prstClr val="black"/>
                  </a:solidFill>
                  <a:latin typeface="Arial" pitchFamily="34" charset="0"/>
                  <a:cs typeface="Arial" pitchFamily="34" charset="0"/>
                </a:rPr>
                <a:t>, </a:t>
              </a:r>
              <a:r>
                <a:rPr lang="en-US" sz="2600" dirty="0" err="1">
                  <a:solidFill>
                    <a:prstClr val="black"/>
                  </a:solidFill>
                  <a:latin typeface="Arial" pitchFamily="34" charset="0"/>
                  <a:cs typeface="Arial" pitchFamily="34" charset="0"/>
                </a:rPr>
                <a:t>x</a:t>
              </a:r>
              <a:r>
                <a:rPr lang="en-US" sz="2600" baseline="-30000" dirty="0" err="1">
                  <a:solidFill>
                    <a:prstClr val="black"/>
                  </a:solidFill>
                  <a:latin typeface="Arial" pitchFamily="34" charset="0"/>
                  <a:cs typeface="Arial" pitchFamily="34" charset="0"/>
                </a:rPr>
                <a:t>S</a:t>
              </a:r>
              <a:endParaRPr lang="en-US" sz="2600" baseline="-30000" dirty="0">
                <a:solidFill>
                  <a:prstClr val="black"/>
                </a:solidFill>
                <a:latin typeface="Arial" pitchFamily="34" charset="0"/>
                <a:cs typeface="Arial" pitchFamily="34" charset="0"/>
              </a:endParaRPr>
            </a:p>
          </p:txBody>
        </p:sp>
        <p:sp>
          <p:nvSpPr>
            <p:cNvPr id="22" name="Up Arrow 21"/>
            <p:cNvSpPr/>
            <p:nvPr/>
          </p:nvSpPr>
          <p:spPr>
            <a:xfrm>
              <a:off x="5222449" y="4857996"/>
              <a:ext cx="254524" cy="565608"/>
            </a:xfrm>
            <a:prstGeom prst="upArrow">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TextBox 22"/>
            <p:cNvSpPr txBox="1"/>
            <p:nvPr/>
          </p:nvSpPr>
          <p:spPr>
            <a:xfrm>
              <a:off x="5443978" y="5200552"/>
              <a:ext cx="692871" cy="523220"/>
            </a:xfrm>
            <a:prstGeom prst="rect">
              <a:avLst/>
            </a:prstGeom>
            <a:noFill/>
          </p:spPr>
          <p:txBody>
            <a:bodyPr wrap="square" rtlCol="0">
              <a:spAutoFit/>
            </a:bodyPr>
            <a:lstStyle/>
            <a:p>
              <a:r>
                <a:rPr lang="en-US" sz="2800" dirty="0">
                  <a:solidFill>
                    <a:prstClr val="black"/>
                  </a:solidFill>
                  <a:latin typeface="Arial" pitchFamily="34" charset="0"/>
                  <a:cs typeface="Arial" pitchFamily="34" charset="0"/>
                </a:rPr>
                <a:t>Q</a:t>
              </a:r>
              <a:endParaRPr lang="en-US" sz="2800" baseline="-30000" dirty="0">
                <a:solidFill>
                  <a:prstClr val="black"/>
                </a:solidFill>
                <a:latin typeface="Arial" pitchFamily="34" charset="0"/>
                <a:cs typeface="Arial" pitchFamily="34" charset="0"/>
              </a:endParaRPr>
            </a:p>
          </p:txBody>
        </p:sp>
        <p:sp>
          <p:nvSpPr>
            <p:cNvPr id="24" name="Rectangle 23"/>
            <p:cNvSpPr/>
            <p:nvPr/>
          </p:nvSpPr>
          <p:spPr>
            <a:xfrm>
              <a:off x="5081044" y="4525703"/>
              <a:ext cx="2121033" cy="13611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5112574" y="4567657"/>
              <a:ext cx="2061852" cy="212065"/>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Rounded Rectangle 25"/>
            <p:cNvSpPr/>
            <p:nvPr/>
          </p:nvSpPr>
          <p:spPr>
            <a:xfrm>
              <a:off x="5071621" y="3574495"/>
              <a:ext cx="2130456" cy="120899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2178710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Compound R and compound S are separated through batch distillation. Given </a:t>
            </a:r>
            <a:r>
              <a:rPr lang="en-US" dirty="0" err="1"/>
              <a:t>P</a:t>
            </a:r>
            <a:r>
              <a:rPr lang="en-US" baseline="-25000" dirty="0" err="1"/>
              <a:t>R</a:t>
            </a:r>
            <a:r>
              <a:rPr lang="en-US" baseline="30000" dirty="0" err="1"/>
              <a:t>sat</a:t>
            </a:r>
            <a:r>
              <a:rPr lang="en-US" baseline="30000" dirty="0"/>
              <a:t> </a:t>
            </a:r>
            <a:r>
              <a:rPr lang="en-US" dirty="0"/>
              <a:t>&lt; </a:t>
            </a:r>
            <a:r>
              <a:rPr lang="en-US" dirty="0" err="1"/>
              <a:t>P</a:t>
            </a:r>
            <a:r>
              <a:rPr lang="en-US" baseline="-25000" dirty="0" err="1"/>
              <a:t>s</a:t>
            </a:r>
            <a:r>
              <a:rPr lang="en-US" baseline="30000" dirty="0" err="1"/>
              <a:t>sat</a:t>
            </a:r>
            <a:r>
              <a:rPr lang="en-US" dirty="0"/>
              <a:t> and the solution is ideal, the mole fraction of S in the feed-stock _________ as time proceeds.</a:t>
            </a:r>
          </a:p>
          <a:p>
            <a:endParaRPr lang="en-US" dirty="0"/>
          </a:p>
        </p:txBody>
      </p:sp>
      <p:sp>
        <p:nvSpPr>
          <p:cNvPr id="3" name="Text Placeholder 2"/>
          <p:cNvSpPr>
            <a:spLocks noGrp="1"/>
          </p:cNvSpPr>
          <p:nvPr>
            <p:ph type="body" sz="quarter" idx="14"/>
          </p:nvPr>
        </p:nvSpPr>
        <p:spPr>
          <a:xfrm>
            <a:off x="526814" y="3551712"/>
            <a:ext cx="5366825" cy="2675667"/>
          </a:xfrm>
        </p:spPr>
        <p:txBody>
          <a:bodyPr/>
          <a:lstStyle/>
          <a:p>
            <a:r>
              <a:rPr lang="en-US" dirty="0"/>
              <a:t>increases</a:t>
            </a:r>
          </a:p>
          <a:p>
            <a:r>
              <a:rPr lang="en-US" dirty="0"/>
              <a:t>decreases</a:t>
            </a:r>
          </a:p>
          <a:p>
            <a:r>
              <a:rPr lang="en-US" dirty="0"/>
              <a:t>depends on initial mole fractions</a:t>
            </a:r>
          </a:p>
          <a:p>
            <a:endParaRPr lang="en-US" dirty="0"/>
          </a:p>
        </p:txBody>
      </p:sp>
      <p:grpSp>
        <p:nvGrpSpPr>
          <p:cNvPr id="4" name="Group 3"/>
          <p:cNvGrpSpPr/>
          <p:nvPr/>
        </p:nvGrpSpPr>
        <p:grpSpPr>
          <a:xfrm>
            <a:off x="5950092" y="2424255"/>
            <a:ext cx="2707019" cy="2871220"/>
            <a:chOff x="5071621" y="2852552"/>
            <a:chExt cx="2707019" cy="2871220"/>
          </a:xfrm>
        </p:grpSpPr>
        <p:sp>
          <p:nvSpPr>
            <p:cNvPr id="5" name="Rectangle 4"/>
            <p:cNvSpPr/>
            <p:nvPr/>
          </p:nvSpPr>
          <p:spPr>
            <a:xfrm>
              <a:off x="6867426" y="2856322"/>
              <a:ext cx="150829" cy="718173"/>
            </a:xfrm>
            <a:prstGeom prst="rect">
              <a:avLst/>
            </a:prstGeom>
            <a:solidFill>
              <a:schemeClr val="bg1">
                <a:lumMod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6867426" y="2852552"/>
              <a:ext cx="840513" cy="131976"/>
            </a:xfrm>
            <a:prstGeom prst="rect">
              <a:avLst/>
            </a:prstGeom>
            <a:solidFill>
              <a:schemeClr val="bg1">
                <a:lumMod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Oval Callout 6"/>
            <p:cNvSpPr/>
            <p:nvPr/>
          </p:nvSpPr>
          <p:spPr>
            <a:xfrm rot="9731077">
              <a:off x="7637238" y="3002544"/>
              <a:ext cx="141402" cy="150828"/>
            </a:xfrm>
            <a:prstGeom prst="wedgeEllipseCallou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p:nvSpPr>
          <p:spPr>
            <a:xfrm>
              <a:off x="5554192" y="4002483"/>
              <a:ext cx="1201920" cy="492443"/>
            </a:xfrm>
            <a:prstGeom prst="rect">
              <a:avLst/>
            </a:prstGeom>
            <a:noFill/>
          </p:spPr>
          <p:txBody>
            <a:bodyPr wrap="square" rtlCol="0">
              <a:spAutoFit/>
            </a:bodyPr>
            <a:lstStyle/>
            <a:p>
              <a:pPr algn="ctr"/>
              <a:r>
                <a:rPr lang="en-US" sz="2600" dirty="0" err="1">
                  <a:solidFill>
                    <a:prstClr val="black"/>
                  </a:solidFill>
                  <a:latin typeface="Arial" pitchFamily="34" charset="0"/>
                  <a:cs typeface="Arial" pitchFamily="34" charset="0"/>
                </a:rPr>
                <a:t>x</a:t>
              </a:r>
              <a:r>
                <a:rPr lang="en-US" sz="2600" baseline="-30000" dirty="0" err="1">
                  <a:solidFill>
                    <a:prstClr val="black"/>
                  </a:solidFill>
                  <a:latin typeface="Arial" pitchFamily="34" charset="0"/>
                  <a:cs typeface="Arial" pitchFamily="34" charset="0"/>
                </a:rPr>
                <a:t>R</a:t>
              </a:r>
              <a:r>
                <a:rPr lang="en-US" sz="2600" dirty="0">
                  <a:solidFill>
                    <a:prstClr val="black"/>
                  </a:solidFill>
                  <a:latin typeface="Arial" pitchFamily="34" charset="0"/>
                  <a:cs typeface="Arial" pitchFamily="34" charset="0"/>
                </a:rPr>
                <a:t>, </a:t>
              </a:r>
              <a:r>
                <a:rPr lang="en-US" sz="2600" dirty="0" err="1">
                  <a:solidFill>
                    <a:prstClr val="black"/>
                  </a:solidFill>
                  <a:latin typeface="Arial" pitchFamily="34" charset="0"/>
                  <a:cs typeface="Arial" pitchFamily="34" charset="0"/>
                </a:rPr>
                <a:t>x</a:t>
              </a:r>
              <a:r>
                <a:rPr lang="en-US" sz="2600" baseline="-30000" dirty="0" err="1">
                  <a:solidFill>
                    <a:prstClr val="black"/>
                  </a:solidFill>
                  <a:latin typeface="Arial" pitchFamily="34" charset="0"/>
                  <a:cs typeface="Arial" pitchFamily="34" charset="0"/>
                </a:rPr>
                <a:t>S</a:t>
              </a:r>
              <a:endParaRPr lang="en-US" sz="2600" baseline="-30000" dirty="0">
                <a:solidFill>
                  <a:prstClr val="black"/>
                </a:solidFill>
                <a:latin typeface="Arial" pitchFamily="34" charset="0"/>
                <a:cs typeface="Arial" pitchFamily="34" charset="0"/>
              </a:endParaRPr>
            </a:p>
          </p:txBody>
        </p:sp>
        <p:sp>
          <p:nvSpPr>
            <p:cNvPr id="9" name="Up Arrow 8"/>
            <p:cNvSpPr/>
            <p:nvPr/>
          </p:nvSpPr>
          <p:spPr>
            <a:xfrm>
              <a:off x="5222449" y="4857996"/>
              <a:ext cx="254524" cy="565608"/>
            </a:xfrm>
            <a:prstGeom prst="upArrow">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Box 9"/>
            <p:cNvSpPr txBox="1"/>
            <p:nvPr/>
          </p:nvSpPr>
          <p:spPr>
            <a:xfrm>
              <a:off x="5443978" y="5200552"/>
              <a:ext cx="692871" cy="523220"/>
            </a:xfrm>
            <a:prstGeom prst="rect">
              <a:avLst/>
            </a:prstGeom>
            <a:noFill/>
          </p:spPr>
          <p:txBody>
            <a:bodyPr wrap="square" rtlCol="0">
              <a:spAutoFit/>
            </a:bodyPr>
            <a:lstStyle/>
            <a:p>
              <a:r>
                <a:rPr lang="en-US" sz="2800" dirty="0">
                  <a:solidFill>
                    <a:prstClr val="black"/>
                  </a:solidFill>
                  <a:latin typeface="Arial" pitchFamily="34" charset="0"/>
                  <a:cs typeface="Arial" pitchFamily="34" charset="0"/>
                </a:rPr>
                <a:t>Q</a:t>
              </a:r>
              <a:endParaRPr lang="en-US" sz="2800" baseline="-30000" dirty="0">
                <a:solidFill>
                  <a:prstClr val="black"/>
                </a:solidFill>
                <a:latin typeface="Arial" pitchFamily="34" charset="0"/>
                <a:cs typeface="Arial" pitchFamily="34" charset="0"/>
              </a:endParaRPr>
            </a:p>
          </p:txBody>
        </p:sp>
        <p:sp>
          <p:nvSpPr>
            <p:cNvPr id="11" name="Rectangle 10"/>
            <p:cNvSpPr/>
            <p:nvPr/>
          </p:nvSpPr>
          <p:spPr>
            <a:xfrm>
              <a:off x="5081044" y="4525703"/>
              <a:ext cx="2121033" cy="13611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5112574" y="4567657"/>
              <a:ext cx="2061852" cy="212065"/>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a:off x="5071621" y="3574495"/>
              <a:ext cx="2130456" cy="120899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1312590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A 100-mol mixture of benzene and toluene are fed into a batch distillation still, which is heated to keep the boil-up rate constant. Which of the following does not change during the distillation?  </a:t>
            </a:r>
          </a:p>
        </p:txBody>
      </p:sp>
      <p:sp>
        <p:nvSpPr>
          <p:cNvPr id="3" name="Text Placeholder 2"/>
          <p:cNvSpPr>
            <a:spLocks noGrp="1"/>
          </p:cNvSpPr>
          <p:nvPr>
            <p:ph type="body" sz="quarter" idx="14"/>
          </p:nvPr>
        </p:nvSpPr>
        <p:spPr>
          <a:xfrm>
            <a:off x="605642" y="2819400"/>
            <a:ext cx="4728358" cy="3306288"/>
          </a:xfrm>
        </p:spPr>
        <p:txBody>
          <a:bodyPr/>
          <a:lstStyle/>
          <a:p>
            <a:r>
              <a:rPr lang="en-US" dirty="0"/>
              <a:t>distillate composition</a:t>
            </a:r>
          </a:p>
          <a:p>
            <a:r>
              <a:rPr lang="en-US" dirty="0"/>
              <a:t>bottoms composition</a:t>
            </a:r>
          </a:p>
          <a:p>
            <a:r>
              <a:rPr lang="en-US" dirty="0"/>
              <a:t>still temperature</a:t>
            </a:r>
          </a:p>
          <a:p>
            <a:r>
              <a:rPr lang="en-US" dirty="0"/>
              <a:t>distillate flow rate</a:t>
            </a:r>
          </a:p>
          <a:p>
            <a:r>
              <a:rPr lang="en-US" dirty="0"/>
              <a:t>none of the above</a:t>
            </a:r>
          </a:p>
          <a:p>
            <a:endParaRPr lang="en-US" dirty="0"/>
          </a:p>
        </p:txBody>
      </p:sp>
    </p:spTree>
    <p:extLst>
      <p:ext uri="{BB962C8B-B14F-4D97-AF65-F5344CB8AC3E}">
        <p14:creationId xmlns:p14="http://schemas.microsoft.com/office/powerpoint/2010/main" val="4050823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1317" y="534389"/>
            <a:ext cx="8039594" cy="2285011"/>
          </a:xfrm>
        </p:spPr>
        <p:txBody>
          <a:bodyPr>
            <a:normAutofit/>
          </a:bodyPr>
          <a:lstStyle/>
          <a:p>
            <a:r>
              <a:rPr lang="en-US" dirty="0"/>
              <a:t>The amount of vapor product produced in a flash distillation process is dependent on _________.</a:t>
            </a:r>
          </a:p>
        </p:txBody>
      </p:sp>
      <p:sp>
        <p:nvSpPr>
          <p:cNvPr id="3" name="Text Placeholder 2"/>
          <p:cNvSpPr>
            <a:spLocks noGrp="1"/>
          </p:cNvSpPr>
          <p:nvPr>
            <p:ph type="body" sz="quarter" idx="14"/>
          </p:nvPr>
        </p:nvSpPr>
        <p:spPr>
          <a:xfrm>
            <a:off x="605642" y="2540000"/>
            <a:ext cx="8335158" cy="3890488"/>
          </a:xfrm>
        </p:spPr>
        <p:txBody>
          <a:bodyPr>
            <a:normAutofit/>
          </a:bodyPr>
          <a:lstStyle/>
          <a:p>
            <a:pPr>
              <a:lnSpc>
                <a:spcPct val="100000"/>
              </a:lnSpc>
              <a:spcAft>
                <a:spcPts val="1800"/>
              </a:spcAft>
            </a:pPr>
            <a:r>
              <a:rPr lang="en-US" dirty="0"/>
              <a:t>the feed composition</a:t>
            </a:r>
          </a:p>
          <a:p>
            <a:pPr>
              <a:lnSpc>
                <a:spcPct val="100000"/>
              </a:lnSpc>
              <a:spcAft>
                <a:spcPts val="1800"/>
              </a:spcAft>
            </a:pPr>
            <a:r>
              <a:rPr lang="en-US" dirty="0"/>
              <a:t>the temperature of the flash operation</a:t>
            </a:r>
          </a:p>
          <a:p>
            <a:pPr>
              <a:lnSpc>
                <a:spcPct val="100000"/>
              </a:lnSpc>
              <a:spcAft>
                <a:spcPts val="1800"/>
              </a:spcAft>
            </a:pPr>
            <a:r>
              <a:rPr lang="en-US" dirty="0"/>
              <a:t>the temperature of the feed</a:t>
            </a:r>
          </a:p>
          <a:p>
            <a:pPr>
              <a:lnSpc>
                <a:spcPct val="100000"/>
              </a:lnSpc>
              <a:spcAft>
                <a:spcPts val="1800"/>
              </a:spcAft>
            </a:pPr>
            <a:r>
              <a:rPr lang="en-US" dirty="0"/>
              <a:t>A &amp; B</a:t>
            </a:r>
          </a:p>
          <a:p>
            <a:pPr>
              <a:lnSpc>
                <a:spcPct val="100000"/>
              </a:lnSpc>
              <a:spcAft>
                <a:spcPts val="1800"/>
              </a:spcAft>
            </a:pPr>
            <a:r>
              <a:rPr lang="en-US" dirty="0"/>
              <a:t>All of the above</a:t>
            </a:r>
          </a:p>
        </p:txBody>
      </p:sp>
    </p:spTree>
    <p:extLst>
      <p:ext uri="{BB962C8B-B14F-4D97-AF65-F5344CB8AC3E}">
        <p14:creationId xmlns:p14="http://schemas.microsoft.com/office/powerpoint/2010/main" val="153559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a:xfrm>
            <a:off x="605642" y="2463800"/>
            <a:ext cx="4728358" cy="3306288"/>
          </a:xfrm>
        </p:spPr>
        <p:txBody>
          <a:bodyPr/>
          <a:lstStyle/>
          <a:p>
            <a:r>
              <a:rPr lang="en-US" dirty="0"/>
              <a:t>0.08</a:t>
            </a:r>
          </a:p>
          <a:p>
            <a:r>
              <a:rPr lang="en-US" dirty="0"/>
              <a:t>0.40</a:t>
            </a:r>
          </a:p>
          <a:p>
            <a:r>
              <a:rPr lang="en-US" dirty="0"/>
              <a:t>0.55</a:t>
            </a:r>
          </a:p>
          <a:p>
            <a:r>
              <a:rPr lang="en-US" dirty="0"/>
              <a:t>0.62</a:t>
            </a:r>
          </a:p>
          <a:p>
            <a:endParaRPr lang="en-US" dirty="0"/>
          </a:p>
        </p:txBody>
      </p:sp>
      <p:sp>
        <p:nvSpPr>
          <p:cNvPr id="2" name="Text Placeholder 1"/>
          <p:cNvSpPr>
            <a:spLocks noGrp="1"/>
          </p:cNvSpPr>
          <p:nvPr>
            <p:ph type="body" sz="quarter" idx="13"/>
          </p:nvPr>
        </p:nvSpPr>
        <p:spPr/>
        <p:txBody>
          <a:bodyPr/>
          <a:lstStyle/>
          <a:p>
            <a:r>
              <a:rPr lang="en-US" dirty="0"/>
              <a:t>Given a feed of 40 mol% EtOH, what is the maximum ethanol vapor fraction achievable in a flash drum?</a:t>
            </a:r>
            <a:endParaRPr lang="en-US" sz="3200" dirty="0"/>
          </a:p>
          <a:p>
            <a:endParaRPr lang="en-US" dirty="0"/>
          </a:p>
        </p:txBody>
      </p:sp>
      <p:pic>
        <p:nvPicPr>
          <p:cNvPr id="3" name="Picture 2"/>
          <p:cNvPicPr>
            <a:picLocks noChangeAspect="1"/>
          </p:cNvPicPr>
          <p:nvPr/>
        </p:nvPicPr>
        <p:blipFill>
          <a:blip r:embed="rId3"/>
          <a:stretch>
            <a:fillRect/>
          </a:stretch>
        </p:blipFill>
        <p:spPr>
          <a:xfrm>
            <a:off x="2432050" y="1564488"/>
            <a:ext cx="5803900" cy="4573473"/>
          </a:xfrm>
          <a:prstGeom prst="rect">
            <a:avLst/>
          </a:prstGeom>
        </p:spPr>
      </p:pic>
    </p:spTree>
    <p:extLst>
      <p:ext uri="{BB962C8B-B14F-4D97-AF65-F5344CB8AC3E}">
        <p14:creationId xmlns:p14="http://schemas.microsoft.com/office/powerpoint/2010/main" val="2904641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For a flash distillation at its bubble point, what fraction (V/F) of a feed stream becomes vapor? </a:t>
            </a:r>
          </a:p>
          <a:p>
            <a:r>
              <a:rPr lang="en-US" dirty="0"/>
              <a:t>  </a:t>
            </a:r>
          </a:p>
        </p:txBody>
      </p:sp>
      <p:sp>
        <p:nvSpPr>
          <p:cNvPr id="4" name="Text Placeholder 3"/>
          <p:cNvSpPr>
            <a:spLocks noGrp="1"/>
          </p:cNvSpPr>
          <p:nvPr>
            <p:ph type="body" sz="quarter" idx="14"/>
          </p:nvPr>
        </p:nvSpPr>
        <p:spPr>
          <a:xfrm>
            <a:off x="605642" y="2571750"/>
            <a:ext cx="5785922" cy="3858738"/>
          </a:xfrm>
        </p:spPr>
        <p:txBody>
          <a:bodyPr/>
          <a:lstStyle/>
          <a:p>
            <a:r>
              <a:rPr lang="en-US" dirty="0"/>
              <a:t>V/F ≈ 0, all liquid</a:t>
            </a:r>
          </a:p>
          <a:p>
            <a:r>
              <a:rPr lang="en-US" dirty="0"/>
              <a:t>V/F ≈ 1, all vapor</a:t>
            </a:r>
          </a:p>
          <a:p>
            <a:r>
              <a:rPr lang="en-US" dirty="0"/>
              <a:t>Cannot determine</a:t>
            </a:r>
          </a:p>
          <a:p>
            <a:endParaRPr lang="en-US" dirty="0"/>
          </a:p>
        </p:txBody>
      </p:sp>
    </p:spTree>
    <p:extLst>
      <p:ext uri="{BB962C8B-B14F-4D97-AF65-F5344CB8AC3E}">
        <p14:creationId xmlns:p14="http://schemas.microsoft.com/office/powerpoint/2010/main" val="1679277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If three flash tanks were stacked, how would the pressures of each tank be set to maximize separation efficiency?</a:t>
            </a:r>
          </a:p>
        </p:txBody>
      </p:sp>
      <p:sp>
        <p:nvSpPr>
          <p:cNvPr id="3" name="Text Placeholder 2"/>
          <p:cNvSpPr>
            <a:spLocks noGrp="1"/>
          </p:cNvSpPr>
          <p:nvPr>
            <p:ph type="body" sz="quarter" idx="14"/>
          </p:nvPr>
        </p:nvSpPr>
        <p:spPr>
          <a:xfrm>
            <a:off x="606733" y="2686898"/>
            <a:ext cx="3749262" cy="3306288"/>
          </a:xfrm>
        </p:spPr>
        <p:txBody>
          <a:bodyPr/>
          <a:lstStyle/>
          <a:p>
            <a:r>
              <a:rPr lang="en-US" dirty="0"/>
              <a:t>P</a:t>
            </a:r>
            <a:r>
              <a:rPr lang="en-US" baseline="-25000" dirty="0"/>
              <a:t>1</a:t>
            </a:r>
            <a:r>
              <a:rPr lang="en-US" dirty="0"/>
              <a:t> &gt; P</a:t>
            </a:r>
            <a:r>
              <a:rPr lang="en-US" baseline="-25000" dirty="0"/>
              <a:t>2</a:t>
            </a:r>
            <a:r>
              <a:rPr lang="en-US" dirty="0"/>
              <a:t> &gt; P</a:t>
            </a:r>
            <a:r>
              <a:rPr lang="en-US" baseline="-25000" dirty="0"/>
              <a:t>3</a:t>
            </a:r>
          </a:p>
          <a:p>
            <a:r>
              <a:rPr lang="en-US" dirty="0"/>
              <a:t>P</a:t>
            </a:r>
            <a:r>
              <a:rPr lang="en-US" baseline="-25000" dirty="0"/>
              <a:t>1</a:t>
            </a:r>
            <a:r>
              <a:rPr lang="en-US" dirty="0"/>
              <a:t> &gt; P</a:t>
            </a:r>
            <a:r>
              <a:rPr lang="en-US" baseline="-25000" dirty="0"/>
              <a:t>3</a:t>
            </a:r>
            <a:r>
              <a:rPr lang="en-US" dirty="0"/>
              <a:t> &gt; P</a:t>
            </a:r>
            <a:r>
              <a:rPr lang="en-US" baseline="-25000" dirty="0"/>
              <a:t>2</a:t>
            </a:r>
          </a:p>
          <a:p>
            <a:r>
              <a:rPr lang="en-US" dirty="0"/>
              <a:t>P</a:t>
            </a:r>
            <a:r>
              <a:rPr lang="en-US" baseline="-25000" dirty="0"/>
              <a:t>1</a:t>
            </a:r>
            <a:r>
              <a:rPr lang="en-US" dirty="0"/>
              <a:t> &lt; P</a:t>
            </a:r>
            <a:r>
              <a:rPr lang="en-US" baseline="-25000" dirty="0"/>
              <a:t>2</a:t>
            </a:r>
            <a:r>
              <a:rPr lang="en-US" dirty="0"/>
              <a:t> &lt; P</a:t>
            </a:r>
            <a:r>
              <a:rPr lang="en-US" baseline="-25000" dirty="0"/>
              <a:t>3</a:t>
            </a:r>
          </a:p>
          <a:p>
            <a:r>
              <a:rPr lang="en-US" dirty="0"/>
              <a:t>P</a:t>
            </a:r>
            <a:r>
              <a:rPr lang="en-US" baseline="-25000" dirty="0"/>
              <a:t>1</a:t>
            </a:r>
            <a:r>
              <a:rPr lang="en-US" dirty="0"/>
              <a:t> &lt; P</a:t>
            </a:r>
            <a:r>
              <a:rPr lang="en-US" baseline="-25000" dirty="0"/>
              <a:t>3</a:t>
            </a:r>
            <a:r>
              <a:rPr lang="en-US" dirty="0"/>
              <a:t> &lt; P</a:t>
            </a:r>
            <a:r>
              <a:rPr lang="en-US" baseline="-25000" dirty="0"/>
              <a:t>2</a:t>
            </a:r>
          </a:p>
        </p:txBody>
      </p:sp>
      <p:sp>
        <p:nvSpPr>
          <p:cNvPr id="4" name="Rectangle 3"/>
          <p:cNvSpPr/>
          <p:nvPr/>
        </p:nvSpPr>
        <p:spPr>
          <a:xfrm>
            <a:off x="6357938" y="1843099"/>
            <a:ext cx="1085850" cy="9858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P</a:t>
            </a:r>
            <a:r>
              <a:rPr lang="en-US" sz="2400" baseline="-25000" dirty="0">
                <a:solidFill>
                  <a:schemeClr val="tx1"/>
                </a:solidFill>
                <a:latin typeface="Arial" panose="020B0604020202020204" pitchFamily="34" charset="0"/>
                <a:cs typeface="Arial" panose="020B0604020202020204" pitchFamily="34" charset="0"/>
              </a:rPr>
              <a:t>1</a:t>
            </a:r>
            <a:endParaRPr lang="en-US" baseline="-250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6357938" y="3386153"/>
            <a:ext cx="1085850" cy="9858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P</a:t>
            </a:r>
            <a:r>
              <a:rPr lang="en-US" sz="2400" baseline="-25000" dirty="0">
                <a:solidFill>
                  <a:schemeClr val="tx1"/>
                </a:solidFill>
                <a:latin typeface="Arial" panose="020B0604020202020204" pitchFamily="34" charset="0"/>
                <a:cs typeface="Arial" panose="020B0604020202020204" pitchFamily="34" charset="0"/>
              </a:rPr>
              <a:t>2</a:t>
            </a:r>
            <a:endParaRPr lang="en-US" baseline="-250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6357938" y="4943498"/>
            <a:ext cx="1085850" cy="9858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P</a:t>
            </a:r>
            <a:r>
              <a:rPr lang="en-US" sz="2400" baseline="-25000" dirty="0">
                <a:solidFill>
                  <a:schemeClr val="tx1"/>
                </a:solidFill>
                <a:latin typeface="Arial" panose="020B0604020202020204" pitchFamily="34" charset="0"/>
                <a:cs typeface="Arial" panose="020B0604020202020204" pitchFamily="34" charset="0"/>
              </a:rPr>
              <a:t>3</a:t>
            </a:r>
            <a:endParaRPr lang="en-US" baseline="-25000" dirty="0">
              <a:solidFill>
                <a:schemeClr val="tx1"/>
              </a:solidFill>
              <a:latin typeface="Arial" panose="020B0604020202020204" pitchFamily="34" charset="0"/>
              <a:cs typeface="Arial" panose="020B0604020202020204" pitchFamily="34" charset="0"/>
            </a:endParaRPr>
          </a:p>
        </p:txBody>
      </p:sp>
      <p:cxnSp>
        <p:nvCxnSpPr>
          <p:cNvPr id="8" name="Elbow Connector 7"/>
          <p:cNvCxnSpPr>
            <a:stCxn id="4" idx="0"/>
          </p:cNvCxnSpPr>
          <p:nvPr/>
        </p:nvCxnSpPr>
        <p:spPr>
          <a:xfrm rot="5400000" flipH="1" flipV="1">
            <a:off x="7358063" y="1114437"/>
            <a:ext cx="271463" cy="1185862"/>
          </a:xfrm>
          <a:prstGeom prst="bentConnector2">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067678" y="1353640"/>
            <a:ext cx="476412" cy="430887"/>
          </a:xfrm>
          <a:prstGeom prst="rect">
            <a:avLst/>
          </a:prstGeom>
          <a:noFill/>
        </p:spPr>
        <p:txBody>
          <a:bodyPr wrap="none" rtlCol="0">
            <a:spAutoFit/>
          </a:bodyPr>
          <a:lstStyle/>
          <a:p>
            <a:r>
              <a:rPr lang="en-US" sz="2200" dirty="0">
                <a:latin typeface="Arial" pitchFamily="34" charset="0"/>
                <a:cs typeface="Arial" pitchFamily="34" charset="0"/>
              </a:rPr>
              <a:t>V</a:t>
            </a:r>
            <a:r>
              <a:rPr lang="en-US" sz="2200" baseline="-25000" dirty="0">
                <a:latin typeface="Arial" pitchFamily="34" charset="0"/>
                <a:cs typeface="Arial" pitchFamily="34" charset="0"/>
              </a:rPr>
              <a:t>1</a:t>
            </a:r>
          </a:p>
        </p:txBody>
      </p:sp>
      <p:cxnSp>
        <p:nvCxnSpPr>
          <p:cNvPr id="11" name="Elbow Connector 10"/>
          <p:cNvCxnSpPr>
            <a:stCxn id="4" idx="2"/>
          </p:cNvCxnSpPr>
          <p:nvPr/>
        </p:nvCxnSpPr>
        <p:spPr>
          <a:xfrm rot="16200000" flipH="1">
            <a:off x="7400925" y="2328873"/>
            <a:ext cx="185738" cy="1185863"/>
          </a:xfrm>
          <a:prstGeom prst="bentConnector2">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143878" y="2806376"/>
            <a:ext cx="445956" cy="430887"/>
          </a:xfrm>
          <a:prstGeom prst="rect">
            <a:avLst/>
          </a:prstGeom>
          <a:noFill/>
        </p:spPr>
        <p:txBody>
          <a:bodyPr wrap="none" rtlCol="0">
            <a:spAutoFit/>
          </a:bodyPr>
          <a:lstStyle/>
          <a:p>
            <a:r>
              <a:rPr lang="en-US" sz="2200" dirty="0">
                <a:latin typeface="Arial" pitchFamily="34" charset="0"/>
                <a:cs typeface="Arial" pitchFamily="34" charset="0"/>
              </a:rPr>
              <a:t>L</a:t>
            </a:r>
            <a:r>
              <a:rPr lang="en-US" sz="2200" baseline="-25000" dirty="0">
                <a:latin typeface="Arial" pitchFamily="34" charset="0"/>
                <a:cs typeface="Arial" pitchFamily="34" charset="0"/>
              </a:rPr>
              <a:t>1</a:t>
            </a:r>
          </a:p>
        </p:txBody>
      </p:sp>
      <p:cxnSp>
        <p:nvCxnSpPr>
          <p:cNvPr id="14" name="Elbow Connector 13"/>
          <p:cNvCxnSpPr>
            <a:stCxn id="5" idx="0"/>
            <a:endCxn id="4" idx="1"/>
          </p:cNvCxnSpPr>
          <p:nvPr/>
        </p:nvCxnSpPr>
        <p:spPr>
          <a:xfrm rot="16200000" flipV="1">
            <a:off x="6104334" y="2589623"/>
            <a:ext cx="1050135" cy="542925"/>
          </a:xfrm>
          <a:prstGeom prst="bentConnector4">
            <a:avLst>
              <a:gd name="adj1" fmla="val 17007"/>
              <a:gd name="adj2" fmla="val 257203"/>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366795" y="2659868"/>
            <a:ext cx="257169" cy="25716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928681" y="2788452"/>
            <a:ext cx="476412" cy="430887"/>
          </a:xfrm>
          <a:prstGeom prst="rect">
            <a:avLst/>
          </a:prstGeom>
          <a:noFill/>
        </p:spPr>
        <p:txBody>
          <a:bodyPr wrap="none" rtlCol="0">
            <a:spAutoFit/>
          </a:bodyPr>
          <a:lstStyle/>
          <a:p>
            <a:r>
              <a:rPr lang="en-US" sz="2200" dirty="0">
                <a:latin typeface="Arial" pitchFamily="34" charset="0"/>
                <a:cs typeface="Arial" pitchFamily="34" charset="0"/>
              </a:rPr>
              <a:t>V</a:t>
            </a:r>
            <a:r>
              <a:rPr lang="en-US" sz="2200" baseline="-25000" dirty="0">
                <a:latin typeface="Arial" pitchFamily="34" charset="0"/>
                <a:cs typeface="Arial" pitchFamily="34" charset="0"/>
              </a:rPr>
              <a:t>2</a:t>
            </a:r>
          </a:p>
        </p:txBody>
      </p:sp>
      <p:cxnSp>
        <p:nvCxnSpPr>
          <p:cNvPr id="22" name="Elbow Connector 21"/>
          <p:cNvCxnSpPr>
            <a:stCxn id="5" idx="2"/>
          </p:cNvCxnSpPr>
          <p:nvPr/>
        </p:nvCxnSpPr>
        <p:spPr>
          <a:xfrm rot="16200000" flipH="1">
            <a:off x="7429500" y="3843352"/>
            <a:ext cx="128589" cy="1185863"/>
          </a:xfrm>
          <a:prstGeom prst="bentConnector2">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6" idx="0"/>
            <a:endCxn id="5" idx="1"/>
          </p:cNvCxnSpPr>
          <p:nvPr/>
        </p:nvCxnSpPr>
        <p:spPr>
          <a:xfrm rot="16200000" flipV="1">
            <a:off x="6097188" y="4139822"/>
            <a:ext cx="1064426" cy="542925"/>
          </a:xfrm>
          <a:prstGeom prst="bentConnector4">
            <a:avLst>
              <a:gd name="adj1" fmla="val 16108"/>
              <a:gd name="adj2" fmla="val 250398"/>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5419020" y="4211458"/>
            <a:ext cx="257169" cy="25716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5979899" y="4375176"/>
            <a:ext cx="476412" cy="430887"/>
          </a:xfrm>
          <a:prstGeom prst="rect">
            <a:avLst/>
          </a:prstGeom>
          <a:noFill/>
        </p:spPr>
        <p:txBody>
          <a:bodyPr wrap="none" rtlCol="0">
            <a:spAutoFit/>
          </a:bodyPr>
          <a:lstStyle/>
          <a:p>
            <a:r>
              <a:rPr lang="en-US" sz="2200" dirty="0">
                <a:latin typeface="Arial" pitchFamily="34" charset="0"/>
                <a:cs typeface="Arial" pitchFamily="34" charset="0"/>
              </a:rPr>
              <a:t>V</a:t>
            </a:r>
            <a:r>
              <a:rPr lang="en-US" sz="2200" baseline="-25000" dirty="0">
                <a:latin typeface="Arial" pitchFamily="34" charset="0"/>
                <a:cs typeface="Arial" pitchFamily="34" charset="0"/>
              </a:rPr>
              <a:t>3</a:t>
            </a:r>
          </a:p>
        </p:txBody>
      </p:sp>
      <p:sp>
        <p:nvSpPr>
          <p:cNvPr id="31" name="TextBox 30"/>
          <p:cNvSpPr txBox="1"/>
          <p:nvPr/>
        </p:nvSpPr>
        <p:spPr>
          <a:xfrm>
            <a:off x="8143878" y="4281568"/>
            <a:ext cx="445956" cy="430887"/>
          </a:xfrm>
          <a:prstGeom prst="rect">
            <a:avLst/>
          </a:prstGeom>
          <a:noFill/>
        </p:spPr>
        <p:txBody>
          <a:bodyPr wrap="none" rtlCol="0">
            <a:spAutoFit/>
          </a:bodyPr>
          <a:lstStyle/>
          <a:p>
            <a:r>
              <a:rPr lang="en-US" sz="2200" dirty="0">
                <a:latin typeface="Arial" pitchFamily="34" charset="0"/>
                <a:cs typeface="Arial" pitchFamily="34" charset="0"/>
              </a:rPr>
              <a:t>L</a:t>
            </a:r>
            <a:r>
              <a:rPr lang="en-US" sz="2200" baseline="-25000" dirty="0">
                <a:latin typeface="Arial" pitchFamily="34" charset="0"/>
                <a:cs typeface="Arial" pitchFamily="34" charset="0"/>
              </a:rPr>
              <a:t>2</a:t>
            </a:r>
          </a:p>
        </p:txBody>
      </p:sp>
      <p:cxnSp>
        <p:nvCxnSpPr>
          <p:cNvPr id="33" name="Elbow Connector 32"/>
          <p:cNvCxnSpPr>
            <a:stCxn id="6" idx="2"/>
          </p:cNvCxnSpPr>
          <p:nvPr/>
        </p:nvCxnSpPr>
        <p:spPr>
          <a:xfrm rot="16200000" flipH="1">
            <a:off x="7408072" y="5422125"/>
            <a:ext cx="171444" cy="1185863"/>
          </a:xfrm>
          <a:prstGeom prst="bentConnector2">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8143878" y="5799612"/>
            <a:ext cx="445956" cy="430887"/>
          </a:xfrm>
          <a:prstGeom prst="rect">
            <a:avLst/>
          </a:prstGeom>
          <a:noFill/>
        </p:spPr>
        <p:txBody>
          <a:bodyPr wrap="none" rtlCol="0">
            <a:spAutoFit/>
          </a:bodyPr>
          <a:lstStyle/>
          <a:p>
            <a:r>
              <a:rPr lang="en-US" sz="2200" dirty="0">
                <a:latin typeface="Arial" pitchFamily="34" charset="0"/>
                <a:cs typeface="Arial" pitchFamily="34" charset="0"/>
              </a:rPr>
              <a:t>L</a:t>
            </a:r>
            <a:r>
              <a:rPr lang="en-US" sz="2200" baseline="-25000" dirty="0">
                <a:latin typeface="Arial" pitchFamily="34" charset="0"/>
                <a:cs typeface="Arial" pitchFamily="34" charset="0"/>
              </a:rPr>
              <a:t>3</a:t>
            </a:r>
          </a:p>
        </p:txBody>
      </p:sp>
      <p:cxnSp>
        <p:nvCxnSpPr>
          <p:cNvPr id="36" name="Straight Arrow Connector 35"/>
          <p:cNvCxnSpPr>
            <a:endCxn id="6" idx="1"/>
          </p:cNvCxnSpPr>
          <p:nvPr/>
        </p:nvCxnSpPr>
        <p:spPr>
          <a:xfrm>
            <a:off x="5399997" y="5436416"/>
            <a:ext cx="957941" cy="1"/>
          </a:xfrm>
          <a:prstGeom prst="straightConnector1">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809497" y="5206692"/>
            <a:ext cx="1590500" cy="461665"/>
          </a:xfrm>
          <a:prstGeom prst="rect">
            <a:avLst/>
          </a:prstGeom>
          <a:noFill/>
        </p:spPr>
        <p:txBody>
          <a:bodyPr wrap="none" rtlCol="0">
            <a:spAutoFit/>
          </a:bodyPr>
          <a:lstStyle/>
          <a:p>
            <a:r>
              <a:rPr lang="en-US" sz="2400" dirty="0">
                <a:latin typeface="Arial" pitchFamily="34" charset="0"/>
                <a:cs typeface="Arial" pitchFamily="34" charset="0"/>
              </a:rPr>
              <a:t>liquid feed</a:t>
            </a:r>
          </a:p>
        </p:txBody>
      </p:sp>
      <p:sp>
        <p:nvSpPr>
          <p:cNvPr id="28" name="TextBox 27"/>
          <p:cNvSpPr txBox="1"/>
          <p:nvPr/>
        </p:nvSpPr>
        <p:spPr>
          <a:xfrm>
            <a:off x="5457216" y="1918560"/>
            <a:ext cx="843501" cy="430887"/>
          </a:xfrm>
          <a:prstGeom prst="rect">
            <a:avLst/>
          </a:prstGeom>
          <a:noFill/>
        </p:spPr>
        <p:txBody>
          <a:bodyPr wrap="none" rtlCol="0">
            <a:spAutoFit/>
          </a:bodyPr>
          <a:lstStyle/>
          <a:p>
            <a:r>
              <a:rPr lang="en-US" sz="2200" dirty="0">
                <a:latin typeface="Arial" pitchFamily="34" charset="0"/>
                <a:cs typeface="Arial" pitchFamily="34" charset="0"/>
              </a:rPr>
              <a:t>liquid</a:t>
            </a:r>
            <a:endParaRPr lang="en-US" sz="2200" baseline="-25000" dirty="0">
              <a:latin typeface="Arial" pitchFamily="34" charset="0"/>
              <a:cs typeface="Arial" pitchFamily="34" charset="0"/>
            </a:endParaRPr>
          </a:p>
        </p:txBody>
      </p:sp>
      <p:sp>
        <p:nvSpPr>
          <p:cNvPr id="32" name="TextBox 31"/>
          <p:cNvSpPr txBox="1"/>
          <p:nvPr/>
        </p:nvSpPr>
        <p:spPr>
          <a:xfrm>
            <a:off x="5457216" y="3465394"/>
            <a:ext cx="843501" cy="430887"/>
          </a:xfrm>
          <a:prstGeom prst="rect">
            <a:avLst/>
          </a:prstGeom>
          <a:noFill/>
        </p:spPr>
        <p:txBody>
          <a:bodyPr wrap="none" rtlCol="0">
            <a:spAutoFit/>
          </a:bodyPr>
          <a:lstStyle/>
          <a:p>
            <a:r>
              <a:rPr lang="en-US" sz="2200" dirty="0">
                <a:latin typeface="Arial" pitchFamily="34" charset="0"/>
                <a:cs typeface="Arial" pitchFamily="34" charset="0"/>
              </a:rPr>
              <a:t>liquid</a:t>
            </a:r>
            <a:endParaRPr lang="en-US" sz="2200" baseline="-25000" dirty="0">
              <a:latin typeface="Arial" pitchFamily="34" charset="0"/>
              <a:cs typeface="Arial" pitchFamily="34" charset="0"/>
            </a:endParaRPr>
          </a:p>
        </p:txBody>
      </p:sp>
    </p:spTree>
    <p:extLst>
      <p:ext uri="{BB962C8B-B14F-4D97-AF65-F5344CB8AC3E}">
        <p14:creationId xmlns:p14="http://schemas.microsoft.com/office/powerpoint/2010/main" val="4055322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517" y="351062"/>
            <a:ext cx="8039594" cy="3916137"/>
          </a:xfrm>
        </p:spPr>
        <p:txBody>
          <a:bodyPr>
            <a:normAutofit/>
          </a:bodyPr>
          <a:lstStyle/>
          <a:p>
            <a:r>
              <a:rPr lang="en-US" dirty="0"/>
              <a:t>A  liquid feed containing 20 mol% MeOH enters a flash tank at 3 psia. If we compress the exiting vapor to 6 psia then send it to another tank operating at 4 psia, what is the vapor mole fraction of MeOH</a:t>
            </a:r>
          </a:p>
          <a:p>
            <a:r>
              <a:rPr lang="en-US" dirty="0"/>
              <a:t>leaving the </a:t>
            </a:r>
          </a:p>
          <a:p>
            <a:r>
              <a:rPr lang="en-US" dirty="0"/>
              <a:t>2</a:t>
            </a:r>
            <a:r>
              <a:rPr lang="en-US" baseline="30000" dirty="0"/>
              <a:t>nd</a:t>
            </a:r>
            <a:r>
              <a:rPr lang="en-US" dirty="0"/>
              <a:t> tank?</a:t>
            </a:r>
          </a:p>
        </p:txBody>
      </p:sp>
      <p:sp>
        <p:nvSpPr>
          <p:cNvPr id="3" name="Text Placeholder 2"/>
          <p:cNvSpPr>
            <a:spLocks noGrp="1"/>
          </p:cNvSpPr>
          <p:nvPr>
            <p:ph type="body" sz="quarter" idx="14"/>
          </p:nvPr>
        </p:nvSpPr>
        <p:spPr>
          <a:xfrm>
            <a:off x="617517" y="3311628"/>
            <a:ext cx="2373746" cy="2996809"/>
          </a:xfrm>
        </p:spPr>
        <p:txBody>
          <a:bodyPr numCol="1">
            <a:normAutofit/>
          </a:bodyPr>
          <a:lstStyle/>
          <a:p>
            <a:r>
              <a:rPr lang="en-US" dirty="0"/>
              <a:t>0.1</a:t>
            </a:r>
          </a:p>
          <a:p>
            <a:r>
              <a:rPr lang="en-US" dirty="0"/>
              <a:t>0.2</a:t>
            </a:r>
          </a:p>
          <a:p>
            <a:r>
              <a:rPr lang="en-US" dirty="0"/>
              <a:t>0.4</a:t>
            </a:r>
          </a:p>
          <a:p>
            <a:r>
              <a:rPr lang="en-US" dirty="0"/>
              <a:t>0.6</a:t>
            </a:r>
          </a:p>
          <a:p>
            <a:r>
              <a:rPr lang="en-US" dirty="0"/>
              <a:t>0.99</a:t>
            </a:r>
          </a:p>
        </p:txBody>
      </p:sp>
      <p:pic>
        <p:nvPicPr>
          <p:cNvPr id="20" name="Picture 19"/>
          <p:cNvPicPr>
            <a:picLocks noChangeAspect="1"/>
          </p:cNvPicPr>
          <p:nvPr/>
        </p:nvPicPr>
        <p:blipFill>
          <a:blip r:embed="rId3"/>
          <a:stretch>
            <a:fillRect/>
          </a:stretch>
        </p:blipFill>
        <p:spPr>
          <a:xfrm>
            <a:off x="3321365" y="2143345"/>
            <a:ext cx="5445780" cy="4280428"/>
          </a:xfrm>
          <a:prstGeom prst="rect">
            <a:avLst/>
          </a:prstGeom>
        </p:spPr>
      </p:pic>
    </p:spTree>
    <p:extLst>
      <p:ext uri="{BB962C8B-B14F-4D97-AF65-F5344CB8AC3E}">
        <p14:creationId xmlns:p14="http://schemas.microsoft.com/office/powerpoint/2010/main" val="1660158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What will happen if we recycle the liquid stream from tank 2 (L</a:t>
            </a:r>
            <a:r>
              <a:rPr lang="en-US" baseline="-25000" dirty="0"/>
              <a:t>2</a:t>
            </a:r>
            <a:r>
              <a:rPr lang="en-US" dirty="0"/>
              <a:t>) back to tank 2? (y is the mole fraction </a:t>
            </a:r>
            <a:br>
              <a:rPr lang="en-US" dirty="0"/>
            </a:br>
            <a:r>
              <a:rPr lang="en-US" dirty="0"/>
              <a:t>of the more volatile </a:t>
            </a:r>
            <a:br>
              <a:rPr lang="en-US" dirty="0"/>
            </a:br>
            <a:r>
              <a:rPr lang="en-US" dirty="0"/>
              <a:t>component in the vapor)</a:t>
            </a:r>
          </a:p>
        </p:txBody>
      </p:sp>
      <p:sp>
        <p:nvSpPr>
          <p:cNvPr id="3" name="Text Placeholder 2"/>
          <p:cNvSpPr>
            <a:spLocks noGrp="1"/>
          </p:cNvSpPr>
          <p:nvPr>
            <p:ph type="body" sz="quarter" idx="14"/>
          </p:nvPr>
        </p:nvSpPr>
        <p:spPr>
          <a:xfrm>
            <a:off x="405448" y="2533552"/>
            <a:ext cx="3602320" cy="3975155"/>
          </a:xfrm>
        </p:spPr>
        <p:txBody>
          <a:bodyPr>
            <a:normAutofit/>
          </a:bodyPr>
          <a:lstStyle/>
          <a:p>
            <a:pPr>
              <a:lnSpc>
                <a:spcPct val="100000"/>
              </a:lnSpc>
              <a:spcAft>
                <a:spcPts val="1200"/>
              </a:spcAft>
            </a:pPr>
            <a:r>
              <a:rPr lang="en-US" dirty="0"/>
              <a:t>y</a:t>
            </a:r>
            <a:r>
              <a:rPr lang="en-US" baseline="-25000" dirty="0"/>
              <a:t>2</a:t>
            </a:r>
            <a:r>
              <a:rPr lang="en-US" dirty="0"/>
              <a:t> decreases</a:t>
            </a:r>
          </a:p>
          <a:p>
            <a:pPr>
              <a:lnSpc>
                <a:spcPct val="100000"/>
              </a:lnSpc>
              <a:spcAft>
                <a:spcPts val="1200"/>
              </a:spcAft>
            </a:pPr>
            <a:r>
              <a:rPr lang="en-US" dirty="0"/>
              <a:t>y</a:t>
            </a:r>
            <a:r>
              <a:rPr lang="en-US" baseline="-25000" dirty="0"/>
              <a:t>2</a:t>
            </a:r>
            <a:r>
              <a:rPr lang="en-US" dirty="0"/>
              <a:t> increases</a:t>
            </a:r>
          </a:p>
          <a:p>
            <a:pPr>
              <a:lnSpc>
                <a:spcPct val="100000"/>
              </a:lnSpc>
              <a:spcAft>
                <a:spcPts val="1200"/>
              </a:spcAft>
            </a:pPr>
            <a:r>
              <a:rPr lang="en-US" dirty="0"/>
              <a:t>Ratio of L/V produced from tank 2 increases</a:t>
            </a:r>
          </a:p>
          <a:p>
            <a:pPr>
              <a:lnSpc>
                <a:spcPct val="100000"/>
              </a:lnSpc>
              <a:spcAft>
                <a:spcPts val="1200"/>
              </a:spcAft>
            </a:pPr>
            <a:r>
              <a:rPr lang="en-US" dirty="0"/>
              <a:t>Ratio of L/V produced from tank 2 decreases</a:t>
            </a:r>
          </a:p>
          <a:p>
            <a:pPr>
              <a:lnSpc>
                <a:spcPct val="100000"/>
              </a:lnSpc>
              <a:spcAft>
                <a:spcPts val="1200"/>
              </a:spcAft>
            </a:pPr>
            <a:r>
              <a:rPr lang="en-US" dirty="0"/>
              <a:t>A &amp; C</a:t>
            </a:r>
          </a:p>
        </p:txBody>
      </p:sp>
      <p:sp>
        <p:nvSpPr>
          <p:cNvPr id="19" name="Rectangle 18"/>
          <p:cNvSpPr/>
          <p:nvPr/>
        </p:nvSpPr>
        <p:spPr>
          <a:xfrm>
            <a:off x="6357938" y="1843099"/>
            <a:ext cx="1085850" cy="9858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P</a:t>
            </a:r>
            <a:r>
              <a:rPr lang="en-US" sz="2400" baseline="-25000" dirty="0">
                <a:solidFill>
                  <a:schemeClr val="tx1"/>
                </a:solidFill>
                <a:latin typeface="Arial" panose="020B0604020202020204" pitchFamily="34" charset="0"/>
                <a:cs typeface="Arial" panose="020B0604020202020204" pitchFamily="34" charset="0"/>
              </a:rPr>
              <a:t>1</a:t>
            </a:r>
            <a:endParaRPr lang="en-US" baseline="-250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357938" y="3386153"/>
            <a:ext cx="1085850" cy="9858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P</a:t>
            </a:r>
            <a:r>
              <a:rPr lang="en-US" sz="2400" baseline="-25000" dirty="0">
                <a:solidFill>
                  <a:schemeClr val="tx1"/>
                </a:solidFill>
                <a:latin typeface="Arial" panose="020B0604020202020204" pitchFamily="34" charset="0"/>
                <a:cs typeface="Arial" panose="020B0604020202020204" pitchFamily="34" charset="0"/>
              </a:rPr>
              <a:t>2</a:t>
            </a:r>
            <a:endParaRPr lang="en-US" baseline="-250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6357938" y="4943498"/>
            <a:ext cx="1085850" cy="9858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P</a:t>
            </a:r>
            <a:r>
              <a:rPr lang="en-US" sz="2400" baseline="-25000" dirty="0">
                <a:solidFill>
                  <a:schemeClr val="tx1"/>
                </a:solidFill>
                <a:latin typeface="Arial" panose="020B0604020202020204" pitchFamily="34" charset="0"/>
                <a:cs typeface="Arial" panose="020B0604020202020204" pitchFamily="34" charset="0"/>
              </a:rPr>
              <a:t>3</a:t>
            </a:r>
            <a:endParaRPr lang="en-US" baseline="-25000" dirty="0">
              <a:solidFill>
                <a:schemeClr val="tx1"/>
              </a:solidFill>
              <a:latin typeface="Arial" panose="020B0604020202020204" pitchFamily="34" charset="0"/>
              <a:cs typeface="Arial" panose="020B0604020202020204" pitchFamily="34" charset="0"/>
            </a:endParaRPr>
          </a:p>
        </p:txBody>
      </p:sp>
      <p:cxnSp>
        <p:nvCxnSpPr>
          <p:cNvPr id="24" name="Elbow Connector 23"/>
          <p:cNvCxnSpPr>
            <a:stCxn id="19" idx="0"/>
          </p:cNvCxnSpPr>
          <p:nvPr/>
        </p:nvCxnSpPr>
        <p:spPr>
          <a:xfrm rot="5400000" flipH="1" flipV="1">
            <a:off x="7358063" y="1114437"/>
            <a:ext cx="271463" cy="1185862"/>
          </a:xfrm>
          <a:prstGeom prst="bentConnector2">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067678" y="1353640"/>
            <a:ext cx="476412" cy="430887"/>
          </a:xfrm>
          <a:prstGeom prst="rect">
            <a:avLst/>
          </a:prstGeom>
          <a:noFill/>
        </p:spPr>
        <p:txBody>
          <a:bodyPr wrap="none" rtlCol="0">
            <a:spAutoFit/>
          </a:bodyPr>
          <a:lstStyle/>
          <a:p>
            <a:r>
              <a:rPr lang="en-US" sz="2200" dirty="0">
                <a:latin typeface="Arial" pitchFamily="34" charset="0"/>
                <a:cs typeface="Arial" pitchFamily="34" charset="0"/>
              </a:rPr>
              <a:t>V</a:t>
            </a:r>
            <a:r>
              <a:rPr lang="en-US" sz="2200" baseline="-25000" dirty="0">
                <a:latin typeface="Arial" pitchFamily="34" charset="0"/>
                <a:cs typeface="Arial" pitchFamily="34" charset="0"/>
              </a:rPr>
              <a:t>1</a:t>
            </a:r>
          </a:p>
        </p:txBody>
      </p:sp>
      <p:cxnSp>
        <p:nvCxnSpPr>
          <p:cNvPr id="27" name="Elbow Connector 26"/>
          <p:cNvCxnSpPr>
            <a:stCxn id="19" idx="2"/>
          </p:cNvCxnSpPr>
          <p:nvPr/>
        </p:nvCxnSpPr>
        <p:spPr>
          <a:xfrm rot="16200000" flipH="1">
            <a:off x="7400925" y="2328873"/>
            <a:ext cx="185738" cy="1185863"/>
          </a:xfrm>
          <a:prstGeom prst="bentConnector2">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143878" y="2806376"/>
            <a:ext cx="445956" cy="430887"/>
          </a:xfrm>
          <a:prstGeom prst="rect">
            <a:avLst/>
          </a:prstGeom>
          <a:noFill/>
        </p:spPr>
        <p:txBody>
          <a:bodyPr wrap="none" rtlCol="0">
            <a:spAutoFit/>
          </a:bodyPr>
          <a:lstStyle/>
          <a:p>
            <a:r>
              <a:rPr lang="en-US" sz="2200" dirty="0">
                <a:latin typeface="Arial" pitchFamily="34" charset="0"/>
                <a:cs typeface="Arial" pitchFamily="34" charset="0"/>
              </a:rPr>
              <a:t>L</a:t>
            </a:r>
            <a:r>
              <a:rPr lang="en-US" sz="2200" baseline="-25000" dirty="0">
                <a:latin typeface="Arial" pitchFamily="34" charset="0"/>
                <a:cs typeface="Arial" pitchFamily="34" charset="0"/>
              </a:rPr>
              <a:t>1</a:t>
            </a:r>
          </a:p>
        </p:txBody>
      </p:sp>
      <p:cxnSp>
        <p:nvCxnSpPr>
          <p:cNvPr id="30" name="Elbow Connector 29"/>
          <p:cNvCxnSpPr>
            <a:stCxn id="22" idx="0"/>
            <a:endCxn id="19" idx="1"/>
          </p:cNvCxnSpPr>
          <p:nvPr/>
        </p:nvCxnSpPr>
        <p:spPr>
          <a:xfrm rot="16200000" flipV="1">
            <a:off x="6104334" y="2589623"/>
            <a:ext cx="1050135" cy="542925"/>
          </a:xfrm>
          <a:prstGeom prst="bentConnector4">
            <a:avLst>
              <a:gd name="adj1" fmla="val 17007"/>
              <a:gd name="adj2" fmla="val 257203"/>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366795" y="2659868"/>
            <a:ext cx="257169" cy="25716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928681" y="2788452"/>
            <a:ext cx="476412" cy="430887"/>
          </a:xfrm>
          <a:prstGeom prst="rect">
            <a:avLst/>
          </a:prstGeom>
          <a:noFill/>
        </p:spPr>
        <p:txBody>
          <a:bodyPr wrap="none" rtlCol="0">
            <a:spAutoFit/>
          </a:bodyPr>
          <a:lstStyle/>
          <a:p>
            <a:r>
              <a:rPr lang="en-US" sz="2200" dirty="0">
                <a:latin typeface="Arial" pitchFamily="34" charset="0"/>
                <a:cs typeface="Arial" pitchFamily="34" charset="0"/>
              </a:rPr>
              <a:t>V</a:t>
            </a:r>
            <a:r>
              <a:rPr lang="en-US" sz="2200" baseline="-25000" dirty="0">
                <a:latin typeface="Arial" pitchFamily="34" charset="0"/>
                <a:cs typeface="Arial" pitchFamily="34" charset="0"/>
              </a:rPr>
              <a:t>2</a:t>
            </a:r>
          </a:p>
        </p:txBody>
      </p:sp>
      <p:cxnSp>
        <p:nvCxnSpPr>
          <p:cNvPr id="33" name="Elbow Connector 32"/>
          <p:cNvCxnSpPr/>
          <p:nvPr/>
        </p:nvCxnSpPr>
        <p:spPr>
          <a:xfrm rot="16200000" flipH="1">
            <a:off x="7429500" y="3863904"/>
            <a:ext cx="128589" cy="1185863"/>
          </a:xfrm>
          <a:prstGeom prst="bentConnector2">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23" idx="0"/>
            <a:endCxn id="22" idx="1"/>
          </p:cNvCxnSpPr>
          <p:nvPr/>
        </p:nvCxnSpPr>
        <p:spPr>
          <a:xfrm rot="16200000" flipV="1">
            <a:off x="6097188" y="4139822"/>
            <a:ext cx="1064426" cy="542925"/>
          </a:xfrm>
          <a:prstGeom prst="bentConnector4">
            <a:avLst>
              <a:gd name="adj1" fmla="val 16108"/>
              <a:gd name="adj2" fmla="val 250398"/>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419020" y="4211458"/>
            <a:ext cx="257169" cy="25716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5979899" y="4375176"/>
            <a:ext cx="476412" cy="430887"/>
          </a:xfrm>
          <a:prstGeom prst="rect">
            <a:avLst/>
          </a:prstGeom>
          <a:noFill/>
        </p:spPr>
        <p:txBody>
          <a:bodyPr wrap="none" rtlCol="0">
            <a:spAutoFit/>
          </a:bodyPr>
          <a:lstStyle/>
          <a:p>
            <a:r>
              <a:rPr lang="en-US" sz="2200" dirty="0">
                <a:latin typeface="Arial" pitchFamily="34" charset="0"/>
                <a:cs typeface="Arial" pitchFamily="34" charset="0"/>
              </a:rPr>
              <a:t>V</a:t>
            </a:r>
            <a:r>
              <a:rPr lang="en-US" sz="2200" baseline="-25000" dirty="0">
                <a:latin typeface="Arial" pitchFamily="34" charset="0"/>
                <a:cs typeface="Arial" pitchFamily="34" charset="0"/>
              </a:rPr>
              <a:t>3</a:t>
            </a:r>
          </a:p>
        </p:txBody>
      </p:sp>
      <p:sp>
        <p:nvSpPr>
          <p:cNvPr id="37" name="TextBox 36"/>
          <p:cNvSpPr txBox="1"/>
          <p:nvPr/>
        </p:nvSpPr>
        <p:spPr>
          <a:xfrm>
            <a:off x="8164647" y="4056514"/>
            <a:ext cx="445956" cy="430887"/>
          </a:xfrm>
          <a:prstGeom prst="rect">
            <a:avLst/>
          </a:prstGeom>
          <a:noFill/>
        </p:spPr>
        <p:txBody>
          <a:bodyPr wrap="none" rtlCol="0">
            <a:spAutoFit/>
          </a:bodyPr>
          <a:lstStyle/>
          <a:p>
            <a:r>
              <a:rPr lang="en-US" sz="2200" dirty="0">
                <a:latin typeface="Arial" pitchFamily="34" charset="0"/>
                <a:cs typeface="Arial" pitchFamily="34" charset="0"/>
              </a:rPr>
              <a:t>L</a:t>
            </a:r>
            <a:r>
              <a:rPr lang="en-US" sz="2200" baseline="-25000" dirty="0">
                <a:latin typeface="Arial" pitchFamily="34" charset="0"/>
                <a:cs typeface="Arial" pitchFamily="34" charset="0"/>
              </a:rPr>
              <a:t>2</a:t>
            </a:r>
          </a:p>
        </p:txBody>
      </p:sp>
      <p:cxnSp>
        <p:nvCxnSpPr>
          <p:cNvPr id="38" name="Elbow Connector 37"/>
          <p:cNvCxnSpPr>
            <a:stCxn id="23" idx="2"/>
          </p:cNvCxnSpPr>
          <p:nvPr/>
        </p:nvCxnSpPr>
        <p:spPr>
          <a:xfrm rot="16200000" flipH="1">
            <a:off x="7408072" y="5422125"/>
            <a:ext cx="171444" cy="1185863"/>
          </a:xfrm>
          <a:prstGeom prst="bentConnector2">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143878" y="5799612"/>
            <a:ext cx="445956" cy="430887"/>
          </a:xfrm>
          <a:prstGeom prst="rect">
            <a:avLst/>
          </a:prstGeom>
          <a:noFill/>
        </p:spPr>
        <p:txBody>
          <a:bodyPr wrap="none" rtlCol="0">
            <a:spAutoFit/>
          </a:bodyPr>
          <a:lstStyle/>
          <a:p>
            <a:r>
              <a:rPr lang="en-US" sz="2200" dirty="0">
                <a:latin typeface="Arial" pitchFamily="34" charset="0"/>
                <a:cs typeface="Arial" pitchFamily="34" charset="0"/>
              </a:rPr>
              <a:t>L</a:t>
            </a:r>
            <a:r>
              <a:rPr lang="en-US" sz="2200" baseline="-25000" dirty="0">
                <a:latin typeface="Arial" pitchFamily="34" charset="0"/>
                <a:cs typeface="Arial" pitchFamily="34" charset="0"/>
              </a:rPr>
              <a:t>3</a:t>
            </a:r>
          </a:p>
        </p:txBody>
      </p:sp>
      <p:cxnSp>
        <p:nvCxnSpPr>
          <p:cNvPr id="40" name="Straight Arrow Connector 39"/>
          <p:cNvCxnSpPr>
            <a:endCxn id="23" idx="1"/>
          </p:cNvCxnSpPr>
          <p:nvPr/>
        </p:nvCxnSpPr>
        <p:spPr>
          <a:xfrm>
            <a:off x="5623964" y="5436417"/>
            <a:ext cx="733974" cy="0"/>
          </a:xfrm>
          <a:prstGeom prst="straightConnector1">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085689" y="5205583"/>
            <a:ext cx="1590500" cy="461665"/>
          </a:xfrm>
          <a:prstGeom prst="rect">
            <a:avLst/>
          </a:prstGeom>
          <a:noFill/>
        </p:spPr>
        <p:txBody>
          <a:bodyPr wrap="none" rtlCol="0">
            <a:spAutoFit/>
          </a:bodyPr>
          <a:lstStyle/>
          <a:p>
            <a:r>
              <a:rPr lang="en-US" sz="2400" dirty="0">
                <a:latin typeface="Arial" pitchFamily="34" charset="0"/>
                <a:cs typeface="Arial" pitchFamily="34" charset="0"/>
              </a:rPr>
              <a:t>liquid feed</a:t>
            </a:r>
          </a:p>
        </p:txBody>
      </p:sp>
      <p:sp>
        <p:nvSpPr>
          <p:cNvPr id="42" name="TextBox 41"/>
          <p:cNvSpPr txBox="1"/>
          <p:nvPr/>
        </p:nvSpPr>
        <p:spPr>
          <a:xfrm>
            <a:off x="5457216" y="1918560"/>
            <a:ext cx="843501" cy="430887"/>
          </a:xfrm>
          <a:prstGeom prst="rect">
            <a:avLst/>
          </a:prstGeom>
          <a:noFill/>
        </p:spPr>
        <p:txBody>
          <a:bodyPr wrap="none" rtlCol="0">
            <a:spAutoFit/>
          </a:bodyPr>
          <a:lstStyle/>
          <a:p>
            <a:r>
              <a:rPr lang="en-US" sz="2200" dirty="0">
                <a:latin typeface="Arial" pitchFamily="34" charset="0"/>
                <a:cs typeface="Arial" pitchFamily="34" charset="0"/>
              </a:rPr>
              <a:t>liquid</a:t>
            </a:r>
            <a:endParaRPr lang="en-US" sz="2200" baseline="-25000" dirty="0">
              <a:latin typeface="Arial" pitchFamily="34" charset="0"/>
              <a:cs typeface="Arial" pitchFamily="34" charset="0"/>
            </a:endParaRPr>
          </a:p>
        </p:txBody>
      </p:sp>
      <p:sp>
        <p:nvSpPr>
          <p:cNvPr id="43" name="TextBox 42"/>
          <p:cNvSpPr txBox="1"/>
          <p:nvPr/>
        </p:nvSpPr>
        <p:spPr>
          <a:xfrm>
            <a:off x="5457216" y="3465394"/>
            <a:ext cx="843501" cy="430887"/>
          </a:xfrm>
          <a:prstGeom prst="rect">
            <a:avLst/>
          </a:prstGeom>
          <a:noFill/>
        </p:spPr>
        <p:txBody>
          <a:bodyPr wrap="none" rtlCol="0">
            <a:spAutoFit/>
          </a:bodyPr>
          <a:lstStyle/>
          <a:p>
            <a:r>
              <a:rPr lang="en-US" sz="2200" dirty="0">
                <a:latin typeface="Arial" pitchFamily="34" charset="0"/>
                <a:cs typeface="Arial" pitchFamily="34" charset="0"/>
              </a:rPr>
              <a:t>liquid</a:t>
            </a:r>
            <a:endParaRPr lang="en-US" sz="2200" baseline="-25000" dirty="0">
              <a:latin typeface="Arial" pitchFamily="34" charset="0"/>
              <a:cs typeface="Arial" pitchFamily="34" charset="0"/>
            </a:endParaRPr>
          </a:p>
        </p:txBody>
      </p:sp>
      <p:cxnSp>
        <p:nvCxnSpPr>
          <p:cNvPr id="14" name="Elbow Connector 13"/>
          <p:cNvCxnSpPr>
            <a:endCxn id="22" idx="3"/>
          </p:cNvCxnSpPr>
          <p:nvPr/>
        </p:nvCxnSpPr>
        <p:spPr>
          <a:xfrm rot="16200000" flipV="1">
            <a:off x="7425867" y="3896993"/>
            <a:ext cx="659732" cy="62389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133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10837" y="458189"/>
            <a:ext cx="8039594" cy="1319811"/>
          </a:xfrm>
        </p:spPr>
        <p:txBody>
          <a:bodyPr>
            <a:normAutofit/>
          </a:bodyPr>
          <a:lstStyle/>
          <a:p>
            <a:r>
              <a:rPr lang="en-US" dirty="0"/>
              <a:t>How should the temperature for each stage  be set for stacked flash tanks under </a:t>
            </a:r>
            <a:br>
              <a:rPr lang="en-US" dirty="0"/>
            </a:br>
            <a:r>
              <a:rPr lang="en-US" dirty="0"/>
              <a:t>isobaric conditions?</a:t>
            </a:r>
          </a:p>
        </p:txBody>
      </p:sp>
      <p:sp>
        <p:nvSpPr>
          <p:cNvPr id="3" name="Text Placeholder 2"/>
          <p:cNvSpPr>
            <a:spLocks noGrp="1"/>
          </p:cNvSpPr>
          <p:nvPr>
            <p:ph type="body" sz="quarter" idx="14"/>
          </p:nvPr>
        </p:nvSpPr>
        <p:spPr>
          <a:xfrm>
            <a:off x="605642" y="3124200"/>
            <a:ext cx="3798718" cy="1798320"/>
          </a:xfrm>
        </p:spPr>
        <p:txBody>
          <a:bodyPr/>
          <a:lstStyle/>
          <a:p>
            <a:r>
              <a:rPr lang="en-US" b="0" dirty="0"/>
              <a:t>T</a:t>
            </a:r>
            <a:r>
              <a:rPr lang="en-US" b="0" baseline="-25000" dirty="0"/>
              <a:t>1</a:t>
            </a:r>
            <a:r>
              <a:rPr lang="en-US" b="0" dirty="0"/>
              <a:t> &gt; T</a:t>
            </a:r>
            <a:r>
              <a:rPr lang="en-US" b="0" baseline="-25000" dirty="0"/>
              <a:t>2</a:t>
            </a:r>
            <a:r>
              <a:rPr lang="en-US" b="0" dirty="0"/>
              <a:t> &gt; T</a:t>
            </a:r>
            <a:r>
              <a:rPr lang="en-US" b="0" baseline="-25000" dirty="0"/>
              <a:t>3</a:t>
            </a:r>
            <a:r>
              <a:rPr lang="en-US" b="0" dirty="0"/>
              <a:t> &gt; T</a:t>
            </a:r>
            <a:r>
              <a:rPr lang="en-US" b="0" baseline="-25000" dirty="0"/>
              <a:t>4</a:t>
            </a:r>
            <a:r>
              <a:rPr lang="en-US" b="0" dirty="0"/>
              <a:t> &gt; T</a:t>
            </a:r>
            <a:r>
              <a:rPr lang="en-US" b="0" baseline="-25000" dirty="0"/>
              <a:t>5</a:t>
            </a:r>
            <a:r>
              <a:rPr lang="en-US" b="0" dirty="0"/>
              <a:t> </a:t>
            </a:r>
          </a:p>
          <a:p>
            <a:r>
              <a:rPr lang="en-US" dirty="0"/>
              <a:t>T</a:t>
            </a:r>
            <a:r>
              <a:rPr lang="en-US" baseline="-25000" dirty="0"/>
              <a:t>1</a:t>
            </a:r>
            <a:r>
              <a:rPr lang="en-US" dirty="0"/>
              <a:t> &lt; T</a:t>
            </a:r>
            <a:r>
              <a:rPr lang="en-US" baseline="-25000" dirty="0"/>
              <a:t>2</a:t>
            </a:r>
            <a:r>
              <a:rPr lang="en-US" dirty="0"/>
              <a:t> &lt; T</a:t>
            </a:r>
            <a:r>
              <a:rPr lang="en-US" baseline="-25000" dirty="0"/>
              <a:t>3</a:t>
            </a:r>
            <a:r>
              <a:rPr lang="en-US" dirty="0"/>
              <a:t> &lt; T</a:t>
            </a:r>
            <a:r>
              <a:rPr lang="en-US" baseline="-25000" dirty="0"/>
              <a:t>4</a:t>
            </a:r>
            <a:r>
              <a:rPr lang="en-US" dirty="0"/>
              <a:t> &lt; T</a:t>
            </a:r>
            <a:r>
              <a:rPr lang="en-US" baseline="-25000" dirty="0"/>
              <a:t>5</a:t>
            </a:r>
          </a:p>
          <a:p>
            <a:r>
              <a:rPr lang="en-US" b="0" dirty="0"/>
              <a:t>T</a:t>
            </a:r>
            <a:r>
              <a:rPr lang="en-US" b="0" baseline="-25000" dirty="0"/>
              <a:t>1</a:t>
            </a:r>
            <a:r>
              <a:rPr lang="en-US" b="0" dirty="0"/>
              <a:t> &lt; T</a:t>
            </a:r>
            <a:r>
              <a:rPr lang="en-US" b="0" baseline="-25000" dirty="0"/>
              <a:t>2</a:t>
            </a:r>
            <a:r>
              <a:rPr lang="en-US" b="0" dirty="0"/>
              <a:t> &lt; T</a:t>
            </a:r>
            <a:r>
              <a:rPr lang="en-US" b="0" baseline="-25000" dirty="0"/>
              <a:t>3</a:t>
            </a:r>
            <a:r>
              <a:rPr lang="en-US" b="0" dirty="0"/>
              <a:t> &gt; T</a:t>
            </a:r>
            <a:r>
              <a:rPr lang="en-US" b="0" baseline="-25000" dirty="0"/>
              <a:t>4</a:t>
            </a:r>
            <a:r>
              <a:rPr lang="en-US" b="0" dirty="0"/>
              <a:t> &lt; T</a:t>
            </a:r>
            <a:r>
              <a:rPr lang="en-US" b="0" baseline="-25000" dirty="0"/>
              <a:t>5</a:t>
            </a:r>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1845" y="877472"/>
            <a:ext cx="5049527" cy="5252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9763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 Placeholder 1"/>
              <p:cNvSpPr>
                <a:spLocks noGrp="1"/>
              </p:cNvSpPr>
              <p:nvPr>
                <p:ph type="body" sz="quarter" idx="13"/>
              </p:nvPr>
            </p:nvSpPr>
            <p:spPr/>
            <p:txBody>
              <a:bodyPr>
                <a:normAutofit/>
              </a:bodyPr>
              <a:lstStyle/>
              <a:p>
                <a:r>
                  <a:rPr lang="en-US" dirty="0"/>
                  <a:t>Consider the mass/energy balance envelope constructed around the feed stage of a distillation column. As the feed quality increases, the molar flow rate of the liquid stream </a:t>
                </a:r>
                <a14:m>
                  <m:oMath xmlns:m="http://schemas.openxmlformats.org/officeDocument/2006/math">
                    <m:acc>
                      <m:accPr>
                        <m:chr m:val="̅"/>
                        <m:ctrlPr>
                          <a:rPr lang="en-US" i="1" smtClean="0">
                            <a:latin typeface="Cambria Math" panose="02040503050406030204" pitchFamily="18" charset="0"/>
                          </a:rPr>
                        </m:ctrlPr>
                      </m:accPr>
                      <m:e>
                        <m:r>
                          <m:rPr>
                            <m:sty m:val="p"/>
                          </m:rPr>
                          <a:rPr lang="en-US" b="0" i="0" smtClean="0">
                            <a:latin typeface="Cambria Math"/>
                          </a:rPr>
                          <m:t>L</m:t>
                        </m:r>
                      </m:e>
                    </m:acc>
                  </m:oMath>
                </a14:m>
                <a:r>
                  <a:rPr lang="en-US" dirty="0"/>
                  <a:t>  _________.</a:t>
                </a:r>
              </a:p>
            </p:txBody>
          </p:sp>
        </mc:Choice>
        <mc:Fallback xmlns="">
          <p:sp>
            <p:nvSpPr>
              <p:cNvPr id="2" name="Text Placeholder 1"/>
              <p:cNvSpPr>
                <a:spLocks noGrp="1" noRot="1" noChangeAspect="1" noMove="1" noResize="1" noEditPoints="1" noAdjustHandles="1" noChangeArrowheads="1" noChangeShapeType="1" noTextEdit="1"/>
              </p:cNvSpPr>
              <p:nvPr>
                <p:ph type="body" sz="quarter" idx="13"/>
              </p:nvPr>
            </p:nvSpPr>
            <p:spPr>
              <a:blipFill rotWithShape="0">
                <a:blip r:embed="rId3"/>
                <a:stretch>
                  <a:fillRect l="-2502" t="-4267"/>
                </a:stretch>
              </a:blipFill>
            </p:spPr>
            <p:txBody>
              <a:bodyPr/>
              <a:lstStyle/>
              <a:p>
                <a:r>
                  <a:rPr lang="en-US">
                    <a:noFill/>
                  </a:rPr>
                  <a:t> </a:t>
                </a:r>
              </a:p>
            </p:txBody>
          </p:sp>
        </mc:Fallback>
      </mc:AlternateContent>
      <p:sp>
        <p:nvSpPr>
          <p:cNvPr id="3" name="Text Placeholder 2"/>
          <p:cNvSpPr>
            <a:spLocks noGrp="1"/>
          </p:cNvSpPr>
          <p:nvPr>
            <p:ph type="body" sz="quarter" idx="14"/>
          </p:nvPr>
        </p:nvSpPr>
        <p:spPr>
          <a:xfrm>
            <a:off x="660232" y="3046366"/>
            <a:ext cx="3666108" cy="1642665"/>
          </a:xfrm>
        </p:spPr>
        <p:txBody>
          <a:bodyPr/>
          <a:lstStyle/>
          <a:p>
            <a:pPr>
              <a:lnSpc>
                <a:spcPct val="100000"/>
              </a:lnSpc>
              <a:spcAft>
                <a:spcPts val="1200"/>
              </a:spcAft>
            </a:pPr>
            <a:r>
              <a:rPr lang="en-US" dirty="0"/>
              <a:t>increases</a:t>
            </a:r>
          </a:p>
          <a:p>
            <a:pPr>
              <a:lnSpc>
                <a:spcPct val="100000"/>
              </a:lnSpc>
              <a:spcAft>
                <a:spcPts val="1200"/>
              </a:spcAft>
            </a:pPr>
            <a:r>
              <a:rPr lang="en-US" dirty="0"/>
              <a:t>decreases</a:t>
            </a:r>
          </a:p>
          <a:p>
            <a:pPr>
              <a:lnSpc>
                <a:spcPct val="100000"/>
              </a:lnSpc>
              <a:spcAft>
                <a:spcPts val="1200"/>
              </a:spcAft>
            </a:pPr>
            <a:r>
              <a:rPr lang="en-US" dirty="0"/>
              <a:t>remains the same</a:t>
            </a:r>
          </a:p>
        </p:txBody>
      </p:sp>
      <p:cxnSp>
        <p:nvCxnSpPr>
          <p:cNvPr id="5" name="Straight Connector 4"/>
          <p:cNvCxnSpPr/>
          <p:nvPr/>
        </p:nvCxnSpPr>
        <p:spPr>
          <a:xfrm>
            <a:off x="6008634" y="2580902"/>
            <a:ext cx="0" cy="34108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510863" y="2580901"/>
            <a:ext cx="0" cy="34108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356977" y="2726045"/>
            <a:ext cx="0" cy="13981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356976" y="4448483"/>
            <a:ext cx="1" cy="13981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60920" y="2726044"/>
            <a:ext cx="0" cy="13981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60919" y="4448483"/>
            <a:ext cx="1" cy="13981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994778" y="4286328"/>
            <a:ext cx="2013856"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73948" y="2202825"/>
            <a:ext cx="566057" cy="523220"/>
          </a:xfrm>
          <a:prstGeom prst="rect">
            <a:avLst/>
          </a:prstGeom>
          <a:noFill/>
        </p:spPr>
        <p:txBody>
          <a:bodyPr wrap="square" rtlCol="0">
            <a:spAutoFit/>
          </a:bodyPr>
          <a:lstStyle/>
          <a:p>
            <a:pPr algn="ctr"/>
            <a:r>
              <a:rPr lang="en-US" sz="2800">
                <a:latin typeface="Arial" pitchFamily="34" charset="0"/>
                <a:cs typeface="Arial" pitchFamily="34" charset="0"/>
              </a:rPr>
              <a:t>V</a:t>
            </a:r>
            <a:endParaRPr lang="en-US" sz="2800" dirty="0">
              <a:latin typeface="Arial" pitchFamily="34" charset="0"/>
              <a:cs typeface="Arial" pitchFamily="34" charset="0"/>
            </a:endParaRPr>
          </a:p>
        </p:txBody>
      </p:sp>
      <p:sp>
        <p:nvSpPr>
          <p:cNvPr id="21" name="TextBox 20"/>
          <p:cNvSpPr txBox="1"/>
          <p:nvPr/>
        </p:nvSpPr>
        <p:spPr>
          <a:xfrm>
            <a:off x="6777891" y="2202825"/>
            <a:ext cx="566057" cy="523220"/>
          </a:xfrm>
          <a:prstGeom prst="rect">
            <a:avLst/>
          </a:prstGeom>
          <a:noFill/>
        </p:spPr>
        <p:txBody>
          <a:bodyPr wrap="square" rtlCol="0">
            <a:spAutoFit/>
          </a:bodyPr>
          <a:lstStyle/>
          <a:p>
            <a:pPr algn="ctr"/>
            <a:r>
              <a:rPr lang="en-US" sz="2800">
                <a:latin typeface="Arial" pitchFamily="34" charset="0"/>
                <a:cs typeface="Arial" pitchFamily="34" charset="0"/>
              </a:rPr>
              <a:t>L</a:t>
            </a:r>
            <a:endParaRPr lang="en-US" sz="28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22" name="TextBox 21"/>
              <p:cNvSpPr txBox="1"/>
              <p:nvPr/>
            </p:nvSpPr>
            <p:spPr>
              <a:xfrm>
                <a:off x="6124747" y="5846613"/>
                <a:ext cx="566057" cy="584775"/>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3200" i="1" smtClean="0">
                              <a:latin typeface="Cambria Math" panose="02040503050406030204" pitchFamily="18" charset="0"/>
                              <a:cs typeface="Arial" pitchFamily="34" charset="0"/>
                            </a:rPr>
                          </m:ctrlPr>
                        </m:accPr>
                        <m:e>
                          <m:r>
                            <m:rPr>
                              <m:sty m:val="p"/>
                            </m:rPr>
                            <a:rPr lang="en-US" sz="3200" b="0" i="0" smtClean="0">
                              <a:latin typeface="Cambria Math"/>
                              <a:cs typeface="Arial" pitchFamily="34" charset="0"/>
                            </a:rPr>
                            <m:t>V</m:t>
                          </m:r>
                        </m:e>
                      </m:acc>
                    </m:oMath>
                  </m:oMathPara>
                </a14:m>
                <a:endParaRPr lang="en-US" sz="3200" dirty="0">
                  <a:latin typeface="Arial" pitchFamily="34" charset="0"/>
                  <a:cs typeface="Arial" pitchFamily="34" charset="0"/>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6124747" y="5846613"/>
                <a:ext cx="566057" cy="584775"/>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6806918" y="5861122"/>
                <a:ext cx="566057" cy="584775"/>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3200" i="1" smtClean="0">
                              <a:latin typeface="Cambria Math" panose="02040503050406030204" pitchFamily="18" charset="0"/>
                              <a:cs typeface="Arial" pitchFamily="34" charset="0"/>
                            </a:rPr>
                          </m:ctrlPr>
                        </m:accPr>
                        <m:e>
                          <m:r>
                            <m:rPr>
                              <m:sty m:val="p"/>
                            </m:rPr>
                            <a:rPr lang="en-US" sz="3200" b="0" i="0" smtClean="0">
                              <a:latin typeface="Cambria Math"/>
                              <a:cs typeface="Arial" pitchFamily="34" charset="0"/>
                            </a:rPr>
                            <m:t>L</m:t>
                          </m:r>
                        </m:e>
                      </m:acc>
                    </m:oMath>
                  </m:oMathPara>
                </a14:m>
                <a:endParaRPr lang="en-US" sz="3200" dirty="0">
                  <a:latin typeface="Arial" pitchFamily="34" charset="0"/>
                  <a:cs typeface="Arial" pitchFamily="34" charset="0"/>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6806918" y="5861122"/>
                <a:ext cx="566057" cy="584775"/>
              </a:xfrm>
              <a:prstGeom prst="rect">
                <a:avLst/>
              </a:prstGeom>
              <a:blipFill rotWithShape="0">
                <a:blip r:embed="rId5"/>
                <a:stretch>
                  <a:fillRect/>
                </a:stretch>
              </a:blipFill>
            </p:spPr>
            <p:txBody>
              <a:bodyPr/>
              <a:lstStyle/>
              <a:p>
                <a:r>
                  <a:rPr lang="en-US">
                    <a:noFill/>
                  </a:rPr>
                  <a:t> </a:t>
                </a:r>
              </a:p>
            </p:txBody>
          </p:sp>
        </mc:Fallback>
      </mc:AlternateContent>
      <p:sp>
        <p:nvSpPr>
          <p:cNvPr id="24" name="TextBox 23"/>
          <p:cNvSpPr txBox="1"/>
          <p:nvPr/>
        </p:nvSpPr>
        <p:spPr>
          <a:xfrm>
            <a:off x="3804276" y="3763108"/>
            <a:ext cx="1197430" cy="523220"/>
          </a:xfrm>
          <a:prstGeom prst="rect">
            <a:avLst/>
          </a:prstGeom>
          <a:noFill/>
        </p:spPr>
        <p:txBody>
          <a:bodyPr wrap="square" rtlCol="0">
            <a:spAutoFit/>
          </a:bodyPr>
          <a:lstStyle/>
          <a:p>
            <a:pPr algn="ctr"/>
            <a:r>
              <a:rPr lang="en-US" sz="2800">
                <a:latin typeface="Arial" pitchFamily="34" charset="0"/>
                <a:cs typeface="Arial" pitchFamily="34" charset="0"/>
              </a:rPr>
              <a:t>F, q</a:t>
            </a:r>
            <a:endParaRPr lang="en-US" sz="2800" dirty="0">
              <a:latin typeface="Arial" pitchFamily="34" charset="0"/>
              <a:cs typeface="Arial" pitchFamily="34" charset="0"/>
            </a:endParaRPr>
          </a:p>
        </p:txBody>
      </p:sp>
      <p:sp>
        <p:nvSpPr>
          <p:cNvPr id="29" name="Rectangle 28"/>
          <p:cNvSpPr/>
          <p:nvPr/>
        </p:nvSpPr>
        <p:spPr>
          <a:xfrm>
            <a:off x="6008634" y="4124177"/>
            <a:ext cx="1502229" cy="324306"/>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p:cNvSpPr/>
          <p:nvPr/>
        </p:nvSpPr>
        <p:spPr>
          <a:xfrm>
            <a:off x="5370250" y="3329045"/>
            <a:ext cx="2815281" cy="1914565"/>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2409787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Which vapor flow rate is larger, V</a:t>
            </a:r>
            <a:r>
              <a:rPr lang="en-US" baseline="-25000" dirty="0"/>
              <a:t>1</a:t>
            </a:r>
            <a:r>
              <a:rPr lang="en-US" dirty="0"/>
              <a:t> or V</a:t>
            </a:r>
            <a:r>
              <a:rPr lang="en-US" baseline="-25000" dirty="0"/>
              <a:t>2</a:t>
            </a:r>
            <a:r>
              <a:rPr lang="en-US" dirty="0"/>
              <a:t>?</a:t>
            </a:r>
          </a:p>
        </p:txBody>
      </p:sp>
      <p:sp>
        <p:nvSpPr>
          <p:cNvPr id="3" name="Text Placeholder 2"/>
          <p:cNvSpPr>
            <a:spLocks noGrp="1"/>
          </p:cNvSpPr>
          <p:nvPr>
            <p:ph type="body" sz="quarter" idx="14"/>
          </p:nvPr>
        </p:nvSpPr>
        <p:spPr>
          <a:xfrm>
            <a:off x="605642" y="2463019"/>
            <a:ext cx="2655718" cy="2032781"/>
          </a:xfrm>
        </p:spPr>
        <p:txBody>
          <a:bodyPr/>
          <a:lstStyle/>
          <a:p>
            <a:r>
              <a:rPr lang="en-US" dirty="0"/>
              <a:t>V</a:t>
            </a:r>
            <a:r>
              <a:rPr lang="en-US" baseline="-25000" dirty="0"/>
              <a:t>1</a:t>
            </a:r>
          </a:p>
          <a:p>
            <a:r>
              <a:rPr lang="en-US" dirty="0"/>
              <a:t>V</a:t>
            </a:r>
            <a:r>
              <a:rPr lang="en-US" baseline="-25000" dirty="0"/>
              <a:t>2</a:t>
            </a:r>
          </a:p>
          <a:p>
            <a:r>
              <a:rPr lang="en-US" dirty="0"/>
              <a:t>V</a:t>
            </a:r>
            <a:r>
              <a:rPr lang="en-US" baseline="-25000" dirty="0"/>
              <a:t>1</a:t>
            </a:r>
            <a:r>
              <a:rPr lang="en-US" dirty="0"/>
              <a:t> = V</a:t>
            </a:r>
            <a:r>
              <a:rPr lang="en-US" baseline="-25000" dirty="0"/>
              <a:t>2</a:t>
            </a:r>
          </a:p>
          <a:p>
            <a:pPr marL="0" indent="0">
              <a:buNone/>
            </a:pPr>
            <a:endParaRPr lang="en-US" dirty="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789" y="929559"/>
            <a:ext cx="5254401" cy="5152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2398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nvGraphicFramePr>
        <p:xfrm>
          <a:off x="3151163" y="2264089"/>
          <a:ext cx="5868719" cy="404799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3"/>
          </p:nvPr>
        </p:nvSpPr>
        <p:spPr>
          <a:xfrm>
            <a:off x="617517" y="345849"/>
            <a:ext cx="8039594" cy="1894431"/>
          </a:xfrm>
        </p:spPr>
        <p:txBody>
          <a:bodyPr>
            <a:normAutofit/>
          </a:bodyPr>
          <a:lstStyle/>
          <a:p>
            <a:r>
              <a:rPr lang="en-US" dirty="0"/>
              <a:t>A McCabe-Thiele solution to a distillation column separating methanol and water is shown. The blue line is the top operating line and the green line is the bottom operating line. Which stage is the feed stage?</a:t>
            </a:r>
          </a:p>
        </p:txBody>
      </p:sp>
      <p:sp>
        <p:nvSpPr>
          <p:cNvPr id="3" name="Text Placeholder 2"/>
          <p:cNvSpPr>
            <a:spLocks noGrp="1"/>
          </p:cNvSpPr>
          <p:nvPr>
            <p:ph type="body" sz="quarter" idx="14"/>
          </p:nvPr>
        </p:nvSpPr>
        <p:spPr>
          <a:xfrm>
            <a:off x="441960" y="3574218"/>
            <a:ext cx="2997368" cy="2369382"/>
          </a:xfrm>
        </p:spPr>
        <p:txBody>
          <a:bodyPr>
            <a:normAutofit/>
          </a:bodyPr>
          <a:lstStyle/>
          <a:p>
            <a:pPr>
              <a:lnSpc>
                <a:spcPct val="100000"/>
              </a:lnSpc>
              <a:spcAft>
                <a:spcPts val="1200"/>
              </a:spcAft>
            </a:pPr>
            <a:r>
              <a:rPr lang="en-US" dirty="0"/>
              <a:t>1</a:t>
            </a:r>
          </a:p>
          <a:p>
            <a:pPr>
              <a:lnSpc>
                <a:spcPct val="100000"/>
              </a:lnSpc>
              <a:spcAft>
                <a:spcPts val="1200"/>
              </a:spcAft>
            </a:pPr>
            <a:r>
              <a:rPr lang="en-US" dirty="0"/>
              <a:t>2</a:t>
            </a:r>
          </a:p>
          <a:p>
            <a:pPr>
              <a:lnSpc>
                <a:spcPct val="100000"/>
              </a:lnSpc>
              <a:spcAft>
                <a:spcPts val="1200"/>
              </a:spcAft>
            </a:pPr>
            <a:r>
              <a:rPr lang="en-US" dirty="0"/>
              <a:t>3</a:t>
            </a:r>
          </a:p>
          <a:p>
            <a:pPr>
              <a:lnSpc>
                <a:spcPct val="100000"/>
              </a:lnSpc>
              <a:spcAft>
                <a:spcPts val="1200"/>
              </a:spcAft>
            </a:pPr>
            <a:r>
              <a:rPr lang="en-US" dirty="0"/>
              <a:t>partial reboiler (B)</a:t>
            </a:r>
          </a:p>
        </p:txBody>
      </p:sp>
      <p:cxnSp>
        <p:nvCxnSpPr>
          <p:cNvPr id="6" name="Straight Connector 5"/>
          <p:cNvCxnSpPr/>
          <p:nvPr/>
        </p:nvCxnSpPr>
        <p:spPr>
          <a:xfrm>
            <a:off x="5496837" y="3574218"/>
            <a:ext cx="624114" cy="595085"/>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8544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7517" y="402411"/>
            <a:ext cx="8039594" cy="1929309"/>
          </a:xfrm>
        </p:spPr>
        <p:txBody>
          <a:bodyPr>
            <a:normAutofit/>
          </a:bodyPr>
          <a:lstStyle/>
          <a:p>
            <a:r>
              <a:rPr lang="en-US" dirty="0"/>
              <a:t>A McCabe-Thiele solution to a distillation column separating methanol and water is shown. Currently, the feed stage is number _______, but the optimum feed stage is number ________.</a:t>
            </a:r>
          </a:p>
          <a:p>
            <a:endParaRPr lang="en-US" sz="2400" dirty="0"/>
          </a:p>
        </p:txBody>
      </p:sp>
      <p:sp>
        <p:nvSpPr>
          <p:cNvPr id="3" name="Text Placeholder 2"/>
          <p:cNvSpPr>
            <a:spLocks noGrp="1"/>
          </p:cNvSpPr>
          <p:nvPr>
            <p:ph type="body" sz="quarter" idx="14"/>
          </p:nvPr>
        </p:nvSpPr>
        <p:spPr/>
        <p:txBody>
          <a:bodyPr/>
          <a:lstStyle/>
          <a:p>
            <a:r>
              <a:rPr lang="en-US" dirty="0"/>
              <a:t>4, 3</a:t>
            </a:r>
          </a:p>
          <a:p>
            <a:r>
              <a:rPr lang="en-US" dirty="0"/>
              <a:t>3, 3</a:t>
            </a:r>
          </a:p>
          <a:p>
            <a:r>
              <a:rPr lang="en-US" dirty="0"/>
              <a:t>3, 1</a:t>
            </a:r>
          </a:p>
          <a:p>
            <a:r>
              <a:rPr lang="en-US" dirty="0"/>
              <a:t>3, Boiler</a:t>
            </a:r>
          </a:p>
          <a:p>
            <a:r>
              <a:rPr lang="en-US" dirty="0"/>
              <a:t>4, 4</a:t>
            </a:r>
          </a:p>
        </p:txBody>
      </p:sp>
      <p:graphicFrame>
        <p:nvGraphicFramePr>
          <p:cNvPr id="5" name="Chart 4"/>
          <p:cNvGraphicFramePr>
            <a:graphicFrameLocks noGrp="1"/>
          </p:cNvGraphicFramePr>
          <p:nvPr/>
        </p:nvGraphicFramePr>
        <p:xfrm>
          <a:off x="2971800" y="2148840"/>
          <a:ext cx="5579082" cy="4187189"/>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a:xfrm>
            <a:off x="5223744" y="3513947"/>
            <a:ext cx="487739" cy="382804"/>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720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In column distillation, the limiting operating conditions of minimum reflux and total reflux represent a(n) _________ and a(n) __________ number of stages for a given separation, respectively.</a:t>
            </a:r>
          </a:p>
        </p:txBody>
      </p:sp>
      <p:sp>
        <p:nvSpPr>
          <p:cNvPr id="3" name="Text Placeholder 2"/>
          <p:cNvSpPr>
            <a:spLocks noGrp="1"/>
          </p:cNvSpPr>
          <p:nvPr>
            <p:ph type="body" sz="quarter" idx="14"/>
          </p:nvPr>
        </p:nvSpPr>
        <p:spPr/>
        <p:txBody>
          <a:bodyPr/>
          <a:lstStyle/>
          <a:p>
            <a:r>
              <a:rPr lang="en-US"/>
              <a:t>minimum, maximum</a:t>
            </a:r>
          </a:p>
          <a:p>
            <a:r>
              <a:rPr lang="en-US"/>
              <a:t>infinite,  minimum</a:t>
            </a:r>
          </a:p>
          <a:p>
            <a:r>
              <a:rPr lang="en-US"/>
              <a:t>infinite, maximum</a:t>
            </a:r>
          </a:p>
          <a:p>
            <a:r>
              <a:rPr lang="en-US"/>
              <a:t>maximum, minimum</a:t>
            </a:r>
          </a:p>
        </p:txBody>
      </p:sp>
    </p:spTree>
    <p:extLst>
      <p:ext uri="{BB962C8B-B14F-4D97-AF65-F5344CB8AC3E}">
        <p14:creationId xmlns:p14="http://schemas.microsoft.com/office/powerpoint/2010/main" val="3214498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87037" y="656309"/>
            <a:ext cx="8039594" cy="2285011"/>
          </a:xfrm>
        </p:spPr>
        <p:txBody>
          <a:bodyPr>
            <a:normAutofit/>
          </a:bodyPr>
          <a:lstStyle/>
          <a:p>
            <a:r>
              <a:rPr lang="en-US" sz="2800" dirty="0"/>
              <a:t>Murphree vapor/liquid efficiencies can exceed one and be less than zero.</a:t>
            </a:r>
          </a:p>
        </p:txBody>
      </p:sp>
      <p:sp>
        <p:nvSpPr>
          <p:cNvPr id="3" name="Text Placeholder 2"/>
          <p:cNvSpPr>
            <a:spLocks noGrp="1"/>
          </p:cNvSpPr>
          <p:nvPr>
            <p:ph type="body" sz="quarter" idx="14"/>
          </p:nvPr>
        </p:nvSpPr>
        <p:spPr>
          <a:xfrm>
            <a:off x="590402" y="2011680"/>
            <a:ext cx="4728358" cy="3306288"/>
          </a:xfrm>
        </p:spPr>
        <p:txBody>
          <a:bodyPr/>
          <a:lstStyle/>
          <a:p>
            <a:r>
              <a:rPr lang="en-US" dirty="0"/>
              <a:t>true</a:t>
            </a:r>
          </a:p>
          <a:p>
            <a:r>
              <a:rPr lang="en-US" dirty="0"/>
              <a:t>false</a:t>
            </a:r>
          </a:p>
        </p:txBody>
      </p:sp>
    </p:spTree>
    <p:extLst>
      <p:ext uri="{BB962C8B-B14F-4D97-AF65-F5344CB8AC3E}">
        <p14:creationId xmlns:p14="http://schemas.microsoft.com/office/powerpoint/2010/main" val="2347386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For a binary distillation column operating at atmospheric pressure, the temperature __________ from the bottom to the top of the column.</a:t>
            </a:r>
          </a:p>
        </p:txBody>
      </p:sp>
      <p:sp>
        <p:nvSpPr>
          <p:cNvPr id="3" name="Text Placeholder 2"/>
          <p:cNvSpPr>
            <a:spLocks noGrp="1"/>
          </p:cNvSpPr>
          <p:nvPr>
            <p:ph type="body" sz="quarter" idx="14"/>
          </p:nvPr>
        </p:nvSpPr>
        <p:spPr>
          <a:xfrm>
            <a:off x="590402" y="2103120"/>
            <a:ext cx="4728358" cy="3306288"/>
          </a:xfrm>
        </p:spPr>
        <p:txBody>
          <a:bodyPr/>
          <a:lstStyle/>
          <a:p>
            <a:r>
              <a:rPr lang="en-US" dirty="0"/>
              <a:t>increases</a:t>
            </a:r>
          </a:p>
          <a:p>
            <a:r>
              <a:rPr lang="en-US" dirty="0"/>
              <a:t>decreases</a:t>
            </a:r>
          </a:p>
          <a:p>
            <a:r>
              <a:rPr lang="en-US" dirty="0"/>
              <a:t>is constant</a:t>
            </a:r>
          </a:p>
          <a:p>
            <a:r>
              <a:rPr lang="en-US" dirty="0"/>
              <a:t>depends on the separation</a:t>
            </a:r>
          </a:p>
        </p:txBody>
      </p:sp>
    </p:spTree>
    <p:extLst>
      <p:ext uri="{BB962C8B-B14F-4D97-AF65-F5344CB8AC3E}">
        <p14:creationId xmlns:p14="http://schemas.microsoft.com/office/powerpoint/2010/main" val="8224721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eptest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txDef>
      <a:spPr>
        <a:noFill/>
      </a:spPr>
      <a:bodyPr wrap="none" rtlCol="0">
        <a:spAutoFit/>
      </a:bodyPr>
      <a:lstStyle>
        <a:defPPr>
          <a:defRPr sz="2200" b="1" dirty="0" smtClean="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onceptest theme" id="{5BEBD898-62DA-4D10-9C61-E1C48FE7C78B}" vid="{33D4E9A7-EAEE-4C47-9B25-B157F06990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Conceptest theme</Template>
  <TotalTime>86</TotalTime>
  <Words>1995</Words>
  <Application>Microsoft Office PowerPoint</Application>
  <PresentationFormat>On-screen Show (4:3)</PresentationFormat>
  <Paragraphs>433</Paragraphs>
  <Slides>40</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Cambria Math</vt:lpstr>
      <vt:lpstr>Franklin Gothic Book</vt:lpstr>
      <vt:lpstr>Franklin Gothic Medium</vt:lpstr>
      <vt:lpstr>Verdana</vt:lpstr>
      <vt:lpstr>Wingdings 2</vt:lpstr>
      <vt:lpstr>Conceptest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McDanel</dc:creator>
  <cp:lastModifiedBy>Andrew Peters</cp:lastModifiedBy>
  <cp:revision>21</cp:revision>
  <dcterms:created xsi:type="dcterms:W3CDTF">2016-01-22T18:29:10Z</dcterms:created>
  <dcterms:modified xsi:type="dcterms:W3CDTF">2020-05-19T16:11:10Z</dcterms:modified>
</cp:coreProperties>
</file>